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1.jpg" ContentType="image/gif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60" r:id="rId5"/>
    <p:sldId id="291" r:id="rId6"/>
    <p:sldId id="261" r:id="rId7"/>
    <p:sldId id="262" r:id="rId8"/>
    <p:sldId id="272" r:id="rId9"/>
    <p:sldId id="273" r:id="rId10"/>
    <p:sldId id="279" r:id="rId11"/>
    <p:sldId id="274" r:id="rId12"/>
    <p:sldId id="275" r:id="rId13"/>
    <p:sldId id="263" r:id="rId14"/>
    <p:sldId id="276" r:id="rId15"/>
    <p:sldId id="277" r:id="rId16"/>
    <p:sldId id="264" r:id="rId17"/>
    <p:sldId id="265" r:id="rId18"/>
    <p:sldId id="280" r:id="rId19"/>
    <p:sldId id="266" r:id="rId20"/>
    <p:sldId id="267" r:id="rId21"/>
    <p:sldId id="281" r:id="rId22"/>
    <p:sldId id="268" r:id="rId23"/>
    <p:sldId id="269" r:id="rId24"/>
    <p:sldId id="270" r:id="rId25"/>
    <p:sldId id="271" r:id="rId26"/>
    <p:sldId id="282" r:id="rId27"/>
    <p:sldId id="293" r:id="rId28"/>
    <p:sldId id="283" r:id="rId29"/>
    <p:sldId id="284" r:id="rId30"/>
    <p:sldId id="294" r:id="rId31"/>
    <p:sldId id="296" r:id="rId32"/>
    <p:sldId id="285" r:id="rId33"/>
    <p:sldId id="286" r:id="rId34"/>
    <p:sldId id="297" r:id="rId35"/>
    <p:sldId id="287" r:id="rId36"/>
    <p:sldId id="298" r:id="rId37"/>
    <p:sldId id="290" r:id="rId38"/>
    <p:sldId id="300" r:id="rId39"/>
    <p:sldId id="288" r:id="rId40"/>
    <p:sldId id="317" r:id="rId41"/>
    <p:sldId id="301" r:id="rId42"/>
    <p:sldId id="299" r:id="rId43"/>
    <p:sldId id="306" r:id="rId44"/>
    <p:sldId id="315" r:id="rId45"/>
    <p:sldId id="311" r:id="rId46"/>
    <p:sldId id="316" r:id="rId47"/>
    <p:sldId id="319" r:id="rId48"/>
    <p:sldId id="303" r:id="rId49"/>
    <p:sldId id="304" r:id="rId50"/>
    <p:sldId id="305" r:id="rId51"/>
    <p:sldId id="307" r:id="rId52"/>
    <p:sldId id="32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C67F4-48F3-4CC5-893B-73FCCA831CC0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DB87E-34FB-4028-81F2-3F59A6EFD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35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DB87E-34FB-4028-81F2-3F59A6EFD96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9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3508-34C9-4B9F-AF95-4CDF75475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E46BBE-D2AE-4E26-B0BE-7E6D0D656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77C6BB-04BC-436F-BF38-E5C62D4B8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B03C9-D370-4CA5-A02A-5194FF89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50066-8E48-4B70-AD91-2635D6AE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3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900A3-6AA5-4B55-929B-F1FCF695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5C0FEF-317C-4340-B737-C95199DF4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AB98B-3967-45E2-886D-6B085C6F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B1903-BF43-4BD6-AB6C-1B66DE20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3684A-B557-42FE-B5BC-C8F5969F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05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2F86FC-36FB-4400-A52F-7618780545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8E71F6-3488-4F26-B9F5-849B25CA5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F07FA-FD00-48C4-8911-227B89599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17CB8-5C44-4AB1-855A-7391FFDC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10DF49-FB30-45D6-85E0-754ED8DF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59884-1A4D-41FD-A30A-6532BC57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E1033-6AA4-4923-B697-1BFB09D9E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0CA84-35C6-4300-8498-96240B5C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C7B1E-E09E-46CF-9E4E-649671BC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2C348-2F51-4D77-81CC-FF21D03F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16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AFDBD-784A-4CD4-B649-44CF7994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318454-00B6-42BA-884A-004776B47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17CF2-DFCA-414C-B398-EE57ACC8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CD179-70EE-4490-8ABF-26D55C50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65172-40A5-409F-937D-CE2035C3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76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9795C-7EE0-4E59-B554-C60C7901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8DF8B-38AD-4664-BEFA-2E2B1B941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68685-F269-4797-8DFC-102BC8F3D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7BDC45-F27A-41E1-8A07-6CBE9044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974852-CAAD-4E78-8B67-8D477B19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3F357C-5C1A-41E7-8B46-6093F493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39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38D67-1046-48CB-8839-398F09EE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72265E-A598-4878-A5CB-9CC228E9F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22A582-9940-4655-AF72-43F3F5DD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1F5A3B-554E-4EEC-AADB-91AE00AC7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27B55-BE25-4574-8ED4-DC7AA4031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0C7567-7F24-4640-B40D-5334086A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04DCF0-2F4F-447E-9F1E-610814B7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FDED8C-6851-4D70-9DE8-0FC0675A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99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0FD67-C581-4217-AD3A-C6F5FD4A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029B2-5A56-4416-A604-AECD802C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BA8759-BD1F-4303-82C0-7BD640BC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6726-174E-4899-891E-3D2431D9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16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687EB6-35EC-4C92-A0EF-B4128E7A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E8164-717B-46B2-86B5-3516F49C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279E2A-E4A6-4505-A83F-93FF36AE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41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1157F-30EE-41D6-A6C7-08E502E6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1F070-61C3-468F-B17B-BCA4E4188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C07F7-1751-4EED-8B18-1A0D1DB9D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0E9E60-FF3D-477F-9A89-A5336AABC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A4D0D1-46A8-489E-B9D4-72B4B42E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D7869-66E1-458E-B9DB-C5D2BD0E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4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3DEF9-2EA1-4F95-BC82-C7FD8509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6E055A-B3E9-48ED-9DC9-D0A435800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CAA569-725F-4F1E-83B1-70F560E6D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A2E1D2-2D69-4580-8B6F-4BBC5186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E09E0-FBBB-46D8-B1D7-6226F13B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B1491B-55B5-4AFA-82F5-77798F92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37FD6A-6A41-49E4-9B0C-26208092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B9AAD-3EEF-4007-8D59-AE378BADB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DEF81-2F55-4C3C-BC57-A45107E4CE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06B99-E43C-42D1-953E-3BB5FA1A307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446AB-121F-4BF6-9B92-D896AA00F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F46A60-BB49-40E3-96D6-3839F56BB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576C2-66B6-4AC3-AF92-6E2D2C0FA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C13C4BB-0ADB-41B8-9C54-DF1FCB07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9" t="52633" r="7158" b="6924"/>
          <a:stretch/>
        </p:blipFill>
        <p:spPr>
          <a:xfrm>
            <a:off x="721885" y="2076542"/>
            <a:ext cx="2767823" cy="2704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2B278-1BC3-49F5-A021-AAEBA15104FE}"/>
              </a:ext>
            </a:extLst>
          </p:cNvPr>
          <p:cNvSpPr txBox="1"/>
          <p:nvPr/>
        </p:nvSpPr>
        <p:spPr>
          <a:xfrm>
            <a:off x="3670006" y="2497976"/>
            <a:ext cx="7800109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b="1" dirty="0"/>
              <a:t>CAPTCHA</a:t>
            </a:r>
            <a:endParaRPr lang="ko-KR" altLang="en-US" sz="1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24316-1FAC-40EB-AE39-67576160C63E}"/>
              </a:ext>
            </a:extLst>
          </p:cNvPr>
          <p:cNvSpPr txBox="1"/>
          <p:nvPr/>
        </p:nvSpPr>
        <p:spPr>
          <a:xfrm>
            <a:off x="5019963" y="4989577"/>
            <a:ext cx="215207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김성원</a:t>
            </a:r>
          </a:p>
        </p:txBody>
      </p:sp>
    </p:spTree>
    <p:extLst>
      <p:ext uri="{BB962C8B-B14F-4D97-AF65-F5344CB8AC3E}">
        <p14:creationId xmlns:p14="http://schemas.microsoft.com/office/powerpoint/2010/main" val="305780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1C6C0-49AA-438F-A586-C8FE2714F8F8}"/>
              </a:ext>
            </a:extLst>
          </p:cNvPr>
          <p:cNvSpPr txBox="1"/>
          <p:nvPr/>
        </p:nvSpPr>
        <p:spPr>
          <a:xfrm>
            <a:off x="1452418" y="1385455"/>
            <a:ext cx="92871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/>
              <a:t>계정 해킹 방지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FD58C-81D1-4366-9F7B-FD47AB629984}"/>
              </a:ext>
            </a:extLst>
          </p:cNvPr>
          <p:cNvSpPr txBox="1"/>
          <p:nvPr/>
        </p:nvSpPr>
        <p:spPr>
          <a:xfrm>
            <a:off x="1196109" y="3585197"/>
            <a:ext cx="979978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/>
              <a:t>비밀번호의 길이는 한정되어 있으므로 여기에 무작위로 텍스트를 입력해 계정을 해킹하려는 봇도 존재한다</a:t>
            </a:r>
            <a:r>
              <a:rPr lang="en-US" altLang="ko-KR" sz="2000" dirty="0"/>
              <a:t>. </a:t>
            </a:r>
            <a:r>
              <a:rPr lang="ko-KR" altLang="en-US" sz="2000" dirty="0"/>
              <a:t>때문에 매 회 로그인을 할 때마다 </a:t>
            </a:r>
            <a:r>
              <a:rPr lang="en-US" altLang="ko-KR" sz="2000" dirty="0"/>
              <a:t>CAPTCHA</a:t>
            </a:r>
            <a:r>
              <a:rPr lang="ko-KR" altLang="en-US" sz="2000" dirty="0"/>
              <a:t>를 풀게 하거나</a:t>
            </a:r>
            <a:r>
              <a:rPr lang="en-US" altLang="ko-KR" sz="2000" dirty="0"/>
              <a:t>, </a:t>
            </a:r>
            <a:r>
              <a:rPr lang="ko-KR" altLang="en-US" sz="2000" dirty="0"/>
              <a:t>일정 횟수 이상 로그인에 실패하면 </a:t>
            </a:r>
            <a:r>
              <a:rPr lang="en-US" altLang="ko-KR" sz="2000" dirty="0"/>
              <a:t>CAPTCHA</a:t>
            </a:r>
            <a:r>
              <a:rPr lang="ko-KR" altLang="en-US" sz="2000" dirty="0"/>
              <a:t>를 제시하는 방법으로 계정 해킹 및 반복적인 단어 입력을 막는다</a:t>
            </a:r>
            <a:r>
              <a:rPr lang="en-US" altLang="ko-KR" sz="2000" dirty="0"/>
              <a:t>. </a:t>
            </a:r>
            <a:r>
              <a:rPr lang="ko-KR" altLang="en-US" sz="2000" dirty="0"/>
              <a:t>로그인에 실패할 경우 계정에 접근할 수 없게 만드는 방법도 있지만</a:t>
            </a:r>
            <a:r>
              <a:rPr lang="en-US" altLang="ko-KR" sz="2000" dirty="0"/>
              <a:t>, </a:t>
            </a:r>
            <a:r>
              <a:rPr lang="ko-KR" altLang="en-US" sz="2000" dirty="0"/>
              <a:t>봇이 의도적으로 계정을 막아 실제 사용자 또한 로그인하지 못하도록 할 가능성이 있으므로 </a:t>
            </a:r>
            <a:r>
              <a:rPr lang="en-US" altLang="ko-KR" sz="2000" dirty="0"/>
              <a:t>CAPTCHA</a:t>
            </a:r>
            <a:r>
              <a:rPr lang="ko-KR" altLang="en-US" sz="2000" dirty="0"/>
              <a:t>를 사용하는 편이 더 효율적이다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2155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1C6C0-49AA-438F-A586-C8FE2714F8F8}"/>
              </a:ext>
            </a:extLst>
          </p:cNvPr>
          <p:cNvSpPr txBox="1"/>
          <p:nvPr/>
        </p:nvSpPr>
        <p:spPr>
          <a:xfrm>
            <a:off x="1452418" y="1385455"/>
            <a:ext cx="92871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/>
              <a:t>온라인 선거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FD58C-81D1-4366-9F7B-FD47AB629984}"/>
              </a:ext>
            </a:extLst>
          </p:cNvPr>
          <p:cNvSpPr txBox="1"/>
          <p:nvPr/>
        </p:nvSpPr>
        <p:spPr>
          <a:xfrm>
            <a:off x="1196109" y="3009717"/>
            <a:ext cx="9799782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1999</a:t>
            </a:r>
            <a:r>
              <a:rPr lang="ko-KR" altLang="en-US" sz="2000" dirty="0"/>
              <a:t>년 </a:t>
            </a:r>
            <a:r>
              <a:rPr lang="en-US" altLang="ko-KR" sz="2000" dirty="0"/>
              <a:t>11</a:t>
            </a:r>
            <a:r>
              <a:rPr lang="ko-KR" altLang="en-US" sz="2000" dirty="0"/>
              <a:t>월</a:t>
            </a:r>
            <a:r>
              <a:rPr lang="en-US" altLang="ko-KR" sz="2000" dirty="0"/>
              <a:t>, Slashdot</a:t>
            </a:r>
            <a:r>
              <a:rPr lang="ko-KR" altLang="en-US" sz="2000" dirty="0"/>
              <a:t>은 어떤 학교에서 컴퓨터 공학을 전공하는 것이 가장 좋은지를 묻는 온라인 투표를 실시했다</a:t>
            </a:r>
            <a:r>
              <a:rPr lang="en-US" altLang="ko-KR" sz="2000" dirty="0"/>
              <a:t>. </a:t>
            </a:r>
            <a:r>
              <a:rPr lang="ko-KR" altLang="en-US" sz="2000" dirty="0"/>
              <a:t>대부분의 온라인 투표처럼 한 사용자가 여러 번 투표하는 것을 막기 위해 투표자의 아이피 주소가 기록되었다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그러나 카네기 멜론 대학의 한 학생이 카네기 멜론 대학에 중복 투표할 수 있는 프로그램을 만들어 카네기 멜론 댓글의 순위가 급속도로 상승했고</a:t>
            </a:r>
            <a:r>
              <a:rPr lang="en-US" altLang="ko-KR" sz="2000" dirty="0"/>
              <a:t>, </a:t>
            </a:r>
            <a:r>
              <a:rPr lang="ko-KR" altLang="en-US" sz="2000" dirty="0"/>
              <a:t>다음날 매사추세츠 공과대학 학생들도 다중 투표 프로그램을 만들어 투표하기 시작했다</a:t>
            </a:r>
            <a:r>
              <a:rPr lang="en-US" altLang="ko-KR" sz="2000" dirty="0"/>
              <a:t>. </a:t>
            </a:r>
            <a:r>
              <a:rPr lang="ko-KR" altLang="en-US" sz="2000" dirty="0"/>
              <a:t>결국 투표는 봇들의 투표경쟁이 되어 매사추세츠 공과대학이 </a:t>
            </a:r>
            <a:r>
              <a:rPr lang="en-US" altLang="ko-KR" sz="2000" dirty="0"/>
              <a:t>21156</a:t>
            </a:r>
            <a:r>
              <a:rPr lang="ko-KR" altLang="en-US" sz="2000" dirty="0"/>
              <a:t>표</a:t>
            </a:r>
            <a:r>
              <a:rPr lang="en-US" altLang="ko-KR" sz="2000" dirty="0"/>
              <a:t>, </a:t>
            </a:r>
            <a:r>
              <a:rPr lang="ko-KR" altLang="en-US" sz="2000" dirty="0"/>
              <a:t>카네기 멜론 대학이 </a:t>
            </a:r>
            <a:r>
              <a:rPr lang="en-US" altLang="ko-KR" sz="2000" dirty="0"/>
              <a:t>21032</a:t>
            </a:r>
            <a:r>
              <a:rPr lang="ko-KR" altLang="en-US" sz="2000" dirty="0"/>
              <a:t>표로 투표를 마감했고 나머지 학교들은 </a:t>
            </a:r>
            <a:r>
              <a:rPr lang="en-US" altLang="ko-KR" sz="2000" dirty="0"/>
              <a:t>1000</a:t>
            </a:r>
            <a:r>
              <a:rPr lang="ko-KR" altLang="en-US" sz="2000" dirty="0"/>
              <a:t>표도 넘지 못했다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투표결과는 신뢰성이 떨어져 의미가 없다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때문에 믿을 수 있는 투표결과를 위해</a:t>
            </a:r>
            <a:r>
              <a:rPr lang="en-US" altLang="ko-KR" sz="2000" dirty="0"/>
              <a:t>, </a:t>
            </a:r>
            <a:r>
              <a:rPr lang="ko-KR" altLang="en-US" sz="2000" dirty="0"/>
              <a:t>사람만이 투표할 수 있도록 온라인 선거 과정에 </a:t>
            </a:r>
            <a:r>
              <a:rPr lang="en-US" altLang="ko-KR" sz="2000" dirty="0"/>
              <a:t>CAPTCHA</a:t>
            </a:r>
            <a:r>
              <a:rPr lang="ko-KR" altLang="en-US" sz="2000" dirty="0"/>
              <a:t>를 사용하며</a:t>
            </a:r>
            <a:r>
              <a:rPr lang="en-US" altLang="ko-KR" sz="2000" dirty="0"/>
              <a:t>, CAPTCHA</a:t>
            </a:r>
            <a:r>
              <a:rPr lang="ko-KR" altLang="en-US" sz="2000" dirty="0"/>
              <a:t>가 만들어진 계기가 되기도 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773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F7DFFCB-04D8-4F9E-9487-7688E0F2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2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2B90E7-EBAC-4D6A-B247-ED4191721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42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77221B-CC9E-440A-B93A-3A30D9B3F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4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193BA0-D685-4328-BDD1-5EED00CF6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8" y="643466"/>
            <a:ext cx="95640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남자, 사람, 벽이(가) 표시된 사진&#10;&#10;자동 생성된 설명">
            <a:extLst>
              <a:ext uri="{FF2B5EF4-FFF2-40B4-BE49-F238E27FC236}">
                <a16:creationId xmlns:a16="http://schemas.microsoft.com/office/drawing/2014/main" id="{29B93915-8017-4360-BC4A-9674BF017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8" t="16936" r="12078"/>
          <a:stretch/>
        </p:blipFill>
        <p:spPr>
          <a:xfrm>
            <a:off x="468819" y="737118"/>
            <a:ext cx="5627181" cy="5383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C9A39B-C1FC-4549-BEDE-41FCDD0AA2B9}"/>
              </a:ext>
            </a:extLst>
          </p:cNvPr>
          <p:cNvSpPr txBox="1"/>
          <p:nvPr/>
        </p:nvSpPr>
        <p:spPr>
          <a:xfrm>
            <a:off x="6386803" y="321619"/>
            <a:ext cx="37547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/>
              <a:t>이름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루이스 폰 안</a:t>
            </a:r>
            <a:endParaRPr lang="en-US" altLang="ko-KR" sz="2400" dirty="0"/>
          </a:p>
          <a:p>
            <a:pPr algn="ctr"/>
            <a:r>
              <a:rPr lang="en-US" altLang="ko-KR" sz="2400" dirty="0"/>
              <a:t>(Luis von Ahn)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D2533-9593-4059-A193-1D37C59C3E6D}"/>
              </a:ext>
            </a:extLst>
          </p:cNvPr>
          <p:cNvSpPr txBox="1"/>
          <p:nvPr/>
        </p:nvSpPr>
        <p:spPr>
          <a:xfrm>
            <a:off x="6386803" y="1266973"/>
            <a:ext cx="36503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/>
              <a:t>출생</a:t>
            </a:r>
            <a:r>
              <a:rPr lang="ko-KR" altLang="en-US" sz="2400" dirty="0"/>
              <a:t> </a:t>
            </a:r>
            <a:r>
              <a:rPr lang="en-US" altLang="ko-KR" sz="2400" dirty="0"/>
              <a:t>: 1979</a:t>
            </a:r>
            <a:r>
              <a:rPr lang="ko-KR" altLang="en-US" sz="2400" dirty="0"/>
              <a:t>년 과테말라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F23B8-7302-4A9E-9CB3-EE46FC24C53A}"/>
              </a:ext>
            </a:extLst>
          </p:cNvPr>
          <p:cNvSpPr txBox="1"/>
          <p:nvPr/>
        </p:nvSpPr>
        <p:spPr>
          <a:xfrm>
            <a:off x="6386803" y="1842995"/>
            <a:ext cx="18847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/>
              <a:t>성별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남성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B3415-CB15-4C9B-982C-75BABC80B430}"/>
              </a:ext>
            </a:extLst>
          </p:cNvPr>
          <p:cNvSpPr txBox="1"/>
          <p:nvPr/>
        </p:nvSpPr>
        <p:spPr>
          <a:xfrm>
            <a:off x="6386802" y="2419017"/>
            <a:ext cx="36503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/>
              <a:t>학력</a:t>
            </a:r>
            <a:r>
              <a:rPr lang="ko-KR" altLang="en-US" sz="2400" dirty="0"/>
              <a:t> 카네기 멜론 대학교</a:t>
            </a:r>
            <a:endParaRPr lang="en-US" altLang="ko-KR" sz="2400" dirty="0"/>
          </a:p>
          <a:p>
            <a:pPr algn="ctr"/>
            <a:r>
              <a:rPr lang="ko-KR" altLang="en-US" sz="2400" dirty="0"/>
              <a:t>듀크 대학교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B2698-BE2B-4F22-9C3E-3D0BA521B3C0}"/>
              </a:ext>
            </a:extLst>
          </p:cNvPr>
          <p:cNvSpPr txBox="1"/>
          <p:nvPr/>
        </p:nvSpPr>
        <p:spPr>
          <a:xfrm>
            <a:off x="6386803" y="3364371"/>
            <a:ext cx="31174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/>
              <a:t>직업</a:t>
            </a:r>
            <a:r>
              <a:rPr lang="ko-KR" altLang="en-US" sz="2400" dirty="0"/>
              <a:t>  </a:t>
            </a:r>
            <a:r>
              <a:rPr lang="en-US" altLang="ko-KR" sz="2400" dirty="0"/>
              <a:t>: </a:t>
            </a:r>
            <a:r>
              <a:rPr lang="ko-KR" altLang="en-US" sz="2400" dirty="0"/>
              <a:t>교수</a:t>
            </a:r>
            <a:endParaRPr lang="en-US" altLang="ko-KR" sz="2400" dirty="0"/>
          </a:p>
          <a:p>
            <a:pPr algn="ctr"/>
            <a:r>
              <a:rPr lang="ko-KR" altLang="en-US" sz="2400" dirty="0"/>
              <a:t>기업가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15E58-DF3D-4C96-B1DC-190F2DBCD2AB}"/>
              </a:ext>
            </a:extLst>
          </p:cNvPr>
          <p:cNvSpPr txBox="1"/>
          <p:nvPr/>
        </p:nvSpPr>
        <p:spPr>
          <a:xfrm>
            <a:off x="6386802" y="4309725"/>
            <a:ext cx="562718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/>
              <a:t>업적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4000" b="1" dirty="0"/>
              <a:t>CAPTCHA </a:t>
            </a:r>
            <a:r>
              <a:rPr lang="ko-KR" altLang="en-US" sz="4000" b="1" dirty="0"/>
              <a:t>고안</a:t>
            </a:r>
            <a:endParaRPr lang="en-US" altLang="ko-KR" sz="3200" b="1" dirty="0"/>
          </a:p>
          <a:p>
            <a:pPr algn="ctr"/>
            <a:r>
              <a:rPr lang="ko-KR" altLang="en-US" sz="2400" dirty="0" err="1"/>
              <a:t>듀오링고</a:t>
            </a:r>
            <a:r>
              <a:rPr lang="ko-KR" altLang="en-US" sz="2400" dirty="0"/>
              <a:t> 고안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C8298-3AAA-4C1E-BFD8-14F9EA7DB8B9}"/>
              </a:ext>
            </a:extLst>
          </p:cNvPr>
          <p:cNvSpPr txBox="1"/>
          <p:nvPr/>
        </p:nvSpPr>
        <p:spPr>
          <a:xfrm>
            <a:off x="6386802" y="5501300"/>
            <a:ext cx="56271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/>
              <a:t>논문</a:t>
            </a:r>
            <a:r>
              <a:rPr lang="ko-KR" altLang="en-US" sz="2400" dirty="0"/>
              <a:t>  </a:t>
            </a:r>
            <a:r>
              <a:rPr lang="en-US" altLang="ko-KR" sz="2400" dirty="0"/>
              <a:t>: CAPTCHA</a:t>
            </a:r>
          </a:p>
          <a:p>
            <a:pPr algn="ctr"/>
            <a:r>
              <a:rPr lang="en-US" altLang="ko-KR" sz="2400" dirty="0"/>
              <a:t>(Using Hard AI Problems for Security)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3473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B7B8D6EA-6409-46CE-91E1-1C5039885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6" y="3270568"/>
            <a:ext cx="9993085" cy="3102429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E7C0368-E8A1-4518-92D5-6F5C8ED3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81" y="419399"/>
            <a:ext cx="10121637" cy="30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87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1C6C0-49AA-438F-A586-C8FE2714F8F8}"/>
              </a:ext>
            </a:extLst>
          </p:cNvPr>
          <p:cNvSpPr txBox="1"/>
          <p:nvPr/>
        </p:nvSpPr>
        <p:spPr>
          <a:xfrm>
            <a:off x="1452418" y="1385455"/>
            <a:ext cx="92871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/>
              <a:t>인공지능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FD58C-81D1-4366-9F7B-FD47AB629984}"/>
              </a:ext>
            </a:extLst>
          </p:cNvPr>
          <p:cNvSpPr txBox="1"/>
          <p:nvPr/>
        </p:nvSpPr>
        <p:spPr>
          <a:xfrm>
            <a:off x="1196109" y="3585197"/>
            <a:ext cx="979978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/>
              <a:t>CAPTCHA</a:t>
            </a:r>
            <a:r>
              <a:rPr lang="ko-KR" altLang="en-US" sz="2000" dirty="0"/>
              <a:t>는 인공지능의 한계에 기반을 두고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예를 들어 왜곡된 텍스트로부터 이미지를 해독해 내는 것은 현대 컴퓨터의 능력을 벗어난다</a:t>
            </a:r>
            <a:r>
              <a:rPr lang="en-US" altLang="ko-KR" sz="2000" dirty="0"/>
              <a:t>. </a:t>
            </a:r>
            <a:r>
              <a:rPr lang="ko-KR" altLang="en-US" sz="2000" dirty="0"/>
              <a:t>그러므로 </a:t>
            </a:r>
            <a:r>
              <a:rPr lang="en-US" altLang="ko-KR" sz="2000" dirty="0"/>
              <a:t>CAPTCHA</a:t>
            </a:r>
            <a:r>
              <a:rPr lang="ko-KR" altLang="en-US" sz="2000" dirty="0"/>
              <a:t>는 인공지능 사회에 명확한 과제를 제시하고 보안연구원 뿐만 아니라 악의적인 프로그래머들도 인공지능 분야의 발달을 위해 노력하도록 한다</a:t>
            </a:r>
            <a:r>
              <a:rPr lang="en-US" altLang="ko-KR" sz="2000" dirty="0"/>
              <a:t>. CAPTCHA</a:t>
            </a:r>
            <a:r>
              <a:rPr lang="ko-KR" altLang="en-US" sz="2000" dirty="0"/>
              <a:t>가 기계에 의해 풀리지 않으면 인간과 컴퓨터를 구분하는 방법이 있는 것이고 </a:t>
            </a:r>
            <a:r>
              <a:rPr lang="en-US" altLang="ko-KR" sz="2000" dirty="0"/>
              <a:t>CAPTCHA</a:t>
            </a:r>
            <a:r>
              <a:rPr lang="ko-KR" altLang="en-US" sz="2000" dirty="0"/>
              <a:t>가 풀리면 인공지능의 문제를 해결한 것이다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2474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22505-A173-4066-ABB3-358EDD1CC22D}"/>
              </a:ext>
            </a:extLst>
          </p:cNvPr>
          <p:cNvSpPr txBox="1"/>
          <p:nvPr/>
        </p:nvSpPr>
        <p:spPr>
          <a:xfrm>
            <a:off x="471053" y="529043"/>
            <a:ext cx="5310909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/>
              <a:t>뚫는 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1AFC3-B4A2-4A0F-8004-F3022A55B530}"/>
              </a:ext>
            </a:extLst>
          </p:cNvPr>
          <p:cNvSpPr txBox="1"/>
          <p:nvPr/>
        </p:nvSpPr>
        <p:spPr>
          <a:xfrm>
            <a:off x="471052" y="4759297"/>
            <a:ext cx="5310909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/>
              <a:t>막는 </a:t>
            </a:r>
            <a:r>
              <a:rPr lang="ko-KR" altLang="en-US" sz="9600" dirty="0"/>
              <a:t>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E977-EFE8-49F5-AF41-B7A555865663}"/>
              </a:ext>
            </a:extLst>
          </p:cNvPr>
          <p:cNvSpPr txBox="1"/>
          <p:nvPr/>
        </p:nvSpPr>
        <p:spPr>
          <a:xfrm>
            <a:off x="1990433" y="2705725"/>
            <a:ext cx="227214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800" dirty="0"/>
              <a:t>Vs</a:t>
            </a:r>
            <a:endParaRPr lang="ko-KR" altLang="en-US" sz="8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57966-085D-493D-A4D6-41ABE12BE64A}"/>
              </a:ext>
            </a:extLst>
          </p:cNvPr>
          <p:cNvSpPr txBox="1"/>
          <p:nvPr/>
        </p:nvSpPr>
        <p:spPr>
          <a:xfrm>
            <a:off x="9444196" y="151178"/>
            <a:ext cx="1625602" cy="65556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dirty="0"/>
              <a:t>인공지능의</a:t>
            </a:r>
            <a:endParaRPr lang="en-US" altLang="ko-KR" sz="6000" b="1" dirty="0"/>
          </a:p>
          <a:p>
            <a:pPr algn="ctr"/>
            <a:r>
              <a:rPr lang="ko-KR" altLang="en-US" sz="6000" b="1" dirty="0"/>
              <a:t>발달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EA610B5-FF6A-4AE3-868F-3A7055900C92}"/>
              </a:ext>
            </a:extLst>
          </p:cNvPr>
          <p:cNvSpPr/>
          <p:nvPr/>
        </p:nvSpPr>
        <p:spPr>
          <a:xfrm>
            <a:off x="6096000" y="2844533"/>
            <a:ext cx="2493818" cy="11689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28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86080A-EA99-47B0-9953-73DFD7E2DBAB}"/>
              </a:ext>
            </a:extLst>
          </p:cNvPr>
          <p:cNvSpPr txBox="1"/>
          <p:nvPr/>
        </p:nvSpPr>
        <p:spPr>
          <a:xfrm>
            <a:off x="175491" y="101743"/>
            <a:ext cx="453505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/>
              <a:t>CAPTCHA</a:t>
            </a:r>
            <a:endParaRPr lang="ko-KR" altLang="en-US" sz="7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F7842-55AB-44A9-80AD-FA3EDB79D91D}"/>
              </a:ext>
            </a:extLst>
          </p:cNvPr>
          <p:cNvSpPr txBox="1"/>
          <p:nvPr/>
        </p:nvSpPr>
        <p:spPr>
          <a:xfrm>
            <a:off x="803564" y="1489398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</a:t>
            </a:r>
            <a:r>
              <a:rPr lang="en-US" altLang="ko-KR" sz="4000" dirty="0"/>
              <a:t>ompletely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8C046-7B4A-4E4A-8C85-598CEBD8C982}"/>
              </a:ext>
            </a:extLst>
          </p:cNvPr>
          <p:cNvSpPr txBox="1"/>
          <p:nvPr/>
        </p:nvSpPr>
        <p:spPr>
          <a:xfrm>
            <a:off x="803564" y="2194322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A</a:t>
            </a:r>
            <a:r>
              <a:rPr lang="en-US" altLang="ko-KR" sz="4000" dirty="0"/>
              <a:t>utomated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776E1-2077-4323-9AA6-4A80EB854608}"/>
              </a:ext>
            </a:extLst>
          </p:cNvPr>
          <p:cNvSpPr txBox="1"/>
          <p:nvPr/>
        </p:nvSpPr>
        <p:spPr>
          <a:xfrm>
            <a:off x="808182" y="2899246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P</a:t>
            </a:r>
            <a:r>
              <a:rPr lang="en-US" altLang="ko-KR" sz="4000" dirty="0"/>
              <a:t>ublic</a:t>
            </a:r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A2520-2C6A-47BB-920C-1A516CE251B9}"/>
              </a:ext>
            </a:extLst>
          </p:cNvPr>
          <p:cNvSpPr txBox="1"/>
          <p:nvPr/>
        </p:nvSpPr>
        <p:spPr>
          <a:xfrm>
            <a:off x="803564" y="3604170"/>
            <a:ext cx="8001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T</a:t>
            </a:r>
            <a:r>
              <a:rPr lang="en-US" altLang="ko-KR" sz="4000" dirty="0"/>
              <a:t>uring test to tell</a:t>
            </a:r>
            <a:endParaRPr lang="ko-KR" alt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7F662-71C9-4EFE-AFCC-D58722B29BFC}"/>
              </a:ext>
            </a:extLst>
          </p:cNvPr>
          <p:cNvSpPr txBox="1"/>
          <p:nvPr/>
        </p:nvSpPr>
        <p:spPr>
          <a:xfrm>
            <a:off x="803564" y="4309094"/>
            <a:ext cx="802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</a:t>
            </a:r>
            <a:r>
              <a:rPr lang="en-US" altLang="ko-KR" sz="4000" dirty="0"/>
              <a:t>omputers and</a:t>
            </a:r>
            <a:endParaRPr lang="ko-KR" alt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4315-8EEC-44D3-A90B-9EBAC31D2634}"/>
              </a:ext>
            </a:extLst>
          </p:cNvPr>
          <p:cNvSpPr txBox="1"/>
          <p:nvPr/>
        </p:nvSpPr>
        <p:spPr>
          <a:xfrm>
            <a:off x="803564" y="5014018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H</a:t>
            </a:r>
            <a:r>
              <a:rPr lang="en-US" altLang="ko-KR" sz="4000" dirty="0"/>
              <a:t>uman</a:t>
            </a:r>
            <a:endParaRPr lang="ko-KR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A2F3C-7436-4AC8-B513-3C4A2DF1BE4F}"/>
              </a:ext>
            </a:extLst>
          </p:cNvPr>
          <p:cNvSpPr txBox="1"/>
          <p:nvPr/>
        </p:nvSpPr>
        <p:spPr>
          <a:xfrm>
            <a:off x="803564" y="571894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A</a:t>
            </a:r>
            <a:r>
              <a:rPr lang="en-US" altLang="ko-KR" sz="4000" dirty="0"/>
              <a:t>part</a:t>
            </a:r>
            <a:endParaRPr lang="ko-KR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F3352-9CEA-4FCD-A705-5A8B5BE81B4B}"/>
              </a:ext>
            </a:extLst>
          </p:cNvPr>
          <p:cNvSpPr txBox="1"/>
          <p:nvPr/>
        </p:nvSpPr>
        <p:spPr>
          <a:xfrm>
            <a:off x="5504869" y="1498863"/>
            <a:ext cx="6234547" cy="17543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/>
              <a:t>완전 자동화된</a:t>
            </a:r>
            <a:endParaRPr lang="en-US" altLang="ko-KR" sz="5400" dirty="0"/>
          </a:p>
          <a:p>
            <a:pPr algn="ctr"/>
            <a:r>
              <a:rPr lang="ko-KR" altLang="en-US" sz="5400" dirty="0"/>
              <a:t>사람과 컴퓨터 판별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F0F5EF8-F4B2-4AB8-9ECC-DA7035B65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88"/>
          <a:stretch/>
        </p:blipFill>
        <p:spPr>
          <a:xfrm>
            <a:off x="5701143" y="3958113"/>
            <a:ext cx="5842001" cy="21537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8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15973-2A8B-4D18-B0D0-82309A0836D6}"/>
              </a:ext>
            </a:extLst>
          </p:cNvPr>
          <p:cNvSpPr txBox="1"/>
          <p:nvPr/>
        </p:nvSpPr>
        <p:spPr>
          <a:xfrm>
            <a:off x="1904999" y="1325347"/>
            <a:ext cx="8382001" cy="42073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dirty="0"/>
              <a:t>★ ★ ★ ★ ★</a:t>
            </a:r>
            <a:endParaRPr lang="en-US" altLang="ko-KR" sz="6000" b="1" dirty="0"/>
          </a:p>
          <a:p>
            <a:pPr algn="ctr"/>
            <a:endParaRPr lang="en-US" altLang="ko-KR" sz="6000" b="1" dirty="0"/>
          </a:p>
          <a:p>
            <a:pPr algn="ctr">
              <a:lnSpc>
                <a:spcPct val="130000"/>
              </a:lnSpc>
            </a:pPr>
            <a:r>
              <a:rPr lang="ko-KR" altLang="en-US" sz="6000" b="1" dirty="0"/>
              <a:t>단순히 사람과 컴퓨터를 구분하는 것만이</a:t>
            </a:r>
            <a:r>
              <a:rPr lang="en-US" altLang="ko-KR" sz="6000" b="1" dirty="0"/>
              <a:t> </a:t>
            </a:r>
            <a:r>
              <a:rPr lang="ko-KR" altLang="en-US" sz="6000" b="1" dirty="0"/>
              <a:t>아니다</a:t>
            </a:r>
            <a:r>
              <a:rPr lang="en-US" altLang="ko-KR" sz="6000" b="1" dirty="0"/>
              <a:t>!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86127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A90CCF7-9DA6-4EAB-8754-1F2836000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12220" r="19593" b="28981"/>
          <a:stretch/>
        </p:blipFill>
        <p:spPr>
          <a:xfrm>
            <a:off x="721885" y="2076542"/>
            <a:ext cx="2767823" cy="2704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2B278-1BC3-49F5-A021-AAEBA15104FE}"/>
              </a:ext>
            </a:extLst>
          </p:cNvPr>
          <p:cNvSpPr txBox="1"/>
          <p:nvPr/>
        </p:nvSpPr>
        <p:spPr>
          <a:xfrm>
            <a:off x="3670006" y="2644170"/>
            <a:ext cx="780010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b="1" dirty="0"/>
              <a:t>reCAPTCHA</a:t>
            </a:r>
            <a:endParaRPr lang="ko-KR" altLang="en-US" sz="9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24316-1FAC-40EB-AE39-67576160C63E}"/>
              </a:ext>
            </a:extLst>
          </p:cNvPr>
          <p:cNvSpPr txBox="1"/>
          <p:nvPr/>
        </p:nvSpPr>
        <p:spPr>
          <a:xfrm>
            <a:off x="5019963" y="4989577"/>
            <a:ext cx="215207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김성원</a:t>
            </a:r>
          </a:p>
        </p:txBody>
      </p:sp>
    </p:spTree>
    <p:extLst>
      <p:ext uri="{BB962C8B-B14F-4D97-AF65-F5344CB8AC3E}">
        <p14:creationId xmlns:p14="http://schemas.microsoft.com/office/powerpoint/2010/main" val="190816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3D3F34-194B-4D39-8B75-EDE71301D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" y="910402"/>
            <a:ext cx="6093599" cy="5113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01B18-779A-4D9C-A0B5-D845EFD40C15}"/>
              </a:ext>
            </a:extLst>
          </p:cNvPr>
          <p:cNvSpPr txBox="1"/>
          <p:nvPr/>
        </p:nvSpPr>
        <p:spPr>
          <a:xfrm>
            <a:off x="6096000" y="648792"/>
            <a:ext cx="526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출시일 </a:t>
            </a:r>
            <a:r>
              <a:rPr lang="en-US" altLang="ko-KR" sz="2800" dirty="0"/>
              <a:t>: 2007</a:t>
            </a:r>
            <a:r>
              <a:rPr lang="ko-KR" altLang="en-US" sz="2800" dirty="0"/>
              <a:t>년 </a:t>
            </a:r>
            <a:r>
              <a:rPr lang="en-US" altLang="ko-KR" sz="2800" dirty="0"/>
              <a:t>5</a:t>
            </a:r>
            <a:r>
              <a:rPr lang="ko-KR" altLang="en-US" sz="2800" dirty="0"/>
              <a:t>월 </a:t>
            </a:r>
            <a:r>
              <a:rPr lang="en-US" altLang="ko-KR" sz="2800" dirty="0"/>
              <a:t>27</a:t>
            </a:r>
            <a:r>
              <a:rPr lang="ko-KR" altLang="en-US" sz="2800" dirty="0"/>
              <a:t>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8470F-FD88-4C52-BB36-F7A7CA25C573}"/>
              </a:ext>
            </a:extLst>
          </p:cNvPr>
          <p:cNvSpPr txBox="1"/>
          <p:nvPr/>
        </p:nvSpPr>
        <p:spPr>
          <a:xfrm>
            <a:off x="6096000" y="1414025"/>
            <a:ext cx="425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개발자 </a:t>
            </a:r>
            <a:r>
              <a:rPr lang="en-US" altLang="ko-KR" sz="2800" dirty="0"/>
              <a:t>: </a:t>
            </a:r>
            <a:r>
              <a:rPr lang="ko-KR" altLang="en-US" sz="2800" dirty="0"/>
              <a:t>루이스 폰 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82837-AD33-449D-9607-ED1FC7A5FC33}"/>
              </a:ext>
            </a:extLst>
          </p:cNvPr>
          <p:cNvSpPr txBox="1"/>
          <p:nvPr/>
        </p:nvSpPr>
        <p:spPr>
          <a:xfrm>
            <a:off x="6096000" y="2179258"/>
            <a:ext cx="727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v1</a:t>
            </a:r>
            <a:r>
              <a:rPr lang="en-US" altLang="ko-KR" sz="2800" dirty="0"/>
              <a:t> </a:t>
            </a:r>
            <a:r>
              <a:rPr lang="ko-KR" altLang="en-US" sz="2800" dirty="0"/>
              <a:t>개발 </a:t>
            </a:r>
            <a:r>
              <a:rPr lang="en-US" altLang="ko-KR" sz="2800" dirty="0"/>
              <a:t>: </a:t>
            </a:r>
            <a:r>
              <a:rPr lang="ko-KR" altLang="en-US" sz="2800" dirty="0"/>
              <a:t>카네기 멜론 대학교 연구팀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0A1A7-44DE-4303-BEED-C8AD7EF8D3A7}"/>
              </a:ext>
            </a:extLst>
          </p:cNvPr>
          <p:cNvSpPr txBox="1"/>
          <p:nvPr/>
        </p:nvSpPr>
        <p:spPr>
          <a:xfrm>
            <a:off x="6096000" y="2944491"/>
            <a:ext cx="5634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v2</a:t>
            </a:r>
            <a:r>
              <a:rPr lang="en-US" altLang="ko-KR" sz="2800" dirty="0"/>
              <a:t> </a:t>
            </a:r>
            <a:r>
              <a:rPr lang="ko-KR" altLang="en-US" sz="2800" dirty="0"/>
              <a:t>개발 </a:t>
            </a:r>
            <a:r>
              <a:rPr lang="en-US" altLang="ko-KR" sz="2800" dirty="0"/>
              <a:t>: </a:t>
            </a:r>
            <a:r>
              <a:rPr lang="ko-KR" altLang="en-US" sz="2800" dirty="0"/>
              <a:t>구글</a:t>
            </a:r>
            <a:r>
              <a:rPr lang="en-US" altLang="ko-KR" sz="2800" dirty="0"/>
              <a:t>	(reCAPTCHA)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52462-FC32-4BBA-AB60-747489C868F5}"/>
              </a:ext>
            </a:extLst>
          </p:cNvPr>
          <p:cNvSpPr txBox="1"/>
          <p:nvPr/>
        </p:nvSpPr>
        <p:spPr>
          <a:xfrm>
            <a:off x="6096000" y="3709724"/>
            <a:ext cx="7157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v3</a:t>
            </a:r>
            <a:r>
              <a:rPr lang="en-US" altLang="ko-KR" sz="2800" dirty="0"/>
              <a:t> </a:t>
            </a:r>
            <a:r>
              <a:rPr lang="ko-KR" altLang="en-US" sz="2800" dirty="0"/>
              <a:t>개발 </a:t>
            </a:r>
            <a:r>
              <a:rPr lang="en-US" altLang="ko-KR" sz="2800" dirty="0"/>
              <a:t>: </a:t>
            </a:r>
            <a:r>
              <a:rPr lang="ko-KR" altLang="en-US" sz="2800" dirty="0"/>
              <a:t>구글</a:t>
            </a:r>
            <a:r>
              <a:rPr lang="en-US" altLang="ko-KR" sz="2800" dirty="0"/>
              <a:t>	(reCAPTCHA)</a:t>
            </a:r>
            <a:endParaRPr lang="ko-KR" altLang="en-US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CD7FD7-2B21-4E9A-B50E-20E5D5A311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17012" r="2519" b="14656"/>
          <a:stretch/>
        </p:blipFill>
        <p:spPr>
          <a:xfrm>
            <a:off x="7269018" y="4474957"/>
            <a:ext cx="2918691" cy="21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3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신문, 스크린샷, 서류이(가) 표시된 사진&#10;&#10;자동 생성된 설명">
            <a:extLst>
              <a:ext uri="{FF2B5EF4-FFF2-40B4-BE49-F238E27FC236}">
                <a16:creationId xmlns:a16="http://schemas.microsoft.com/office/drawing/2014/main" id="{0F6023A4-ED8F-4101-A55B-80D954E3D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29" y="554539"/>
            <a:ext cx="9945141" cy="57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8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42DCFD-45A4-4B00-8899-6C950171F9E5}"/>
              </a:ext>
            </a:extLst>
          </p:cNvPr>
          <p:cNvSpPr txBox="1"/>
          <p:nvPr/>
        </p:nvSpPr>
        <p:spPr>
          <a:xfrm>
            <a:off x="362339" y="1022629"/>
            <a:ext cx="11467322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/>
              <a:t>사람들의 노력이 버려지지 않았으면 좋겠다</a:t>
            </a:r>
            <a:r>
              <a:rPr lang="en-US" altLang="ko-KR" sz="4400" b="1" dirty="0"/>
              <a:t>.</a:t>
            </a:r>
            <a:endParaRPr lang="ko-KR" altLang="en-US" sz="4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D81C85-C6D7-46AC-B7C2-185E7868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5" y="2995867"/>
            <a:ext cx="4856667" cy="2900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9FC452-772F-4925-9E5C-A56D00B014B2}"/>
              </a:ext>
            </a:extLst>
          </p:cNvPr>
          <p:cNvSpPr txBox="1"/>
          <p:nvPr/>
        </p:nvSpPr>
        <p:spPr>
          <a:xfrm>
            <a:off x="5466875" y="3289621"/>
            <a:ext cx="405232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공유경제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205F6-5866-4385-AAD0-5427A0AF3326}"/>
              </a:ext>
            </a:extLst>
          </p:cNvPr>
          <p:cNvSpPr txBox="1"/>
          <p:nvPr/>
        </p:nvSpPr>
        <p:spPr>
          <a:xfrm>
            <a:off x="5548708" y="5490664"/>
            <a:ext cx="62437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시간과 노력을 공유한다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03A3C5-A865-443E-AEF5-C22EC6C9BB58}"/>
              </a:ext>
            </a:extLst>
          </p:cNvPr>
          <p:cNvSpPr txBox="1"/>
          <p:nvPr/>
        </p:nvSpPr>
        <p:spPr>
          <a:xfrm>
            <a:off x="7951449" y="3997507"/>
            <a:ext cx="405232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/>
              <a:t>gig economy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B9ACB-08DC-47FF-9E21-F4D7C5167EE4}"/>
              </a:ext>
            </a:extLst>
          </p:cNvPr>
          <p:cNvSpPr txBox="1"/>
          <p:nvPr/>
        </p:nvSpPr>
        <p:spPr>
          <a:xfrm>
            <a:off x="529576" y="6198550"/>
            <a:ext cx="466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레아 </a:t>
            </a:r>
            <a:r>
              <a:rPr lang="ko-KR" altLang="en-US" dirty="0" err="1"/>
              <a:t>부스케</a:t>
            </a:r>
            <a:r>
              <a:rPr lang="en-US" altLang="ko-KR" dirty="0"/>
              <a:t>’</a:t>
            </a:r>
            <a:r>
              <a:rPr lang="ko-KR" altLang="en-US" dirty="0"/>
              <a:t>가 미국에서 </a:t>
            </a:r>
            <a:r>
              <a:rPr lang="en-US" altLang="ko-KR" dirty="0"/>
              <a:t>2008</a:t>
            </a:r>
            <a:r>
              <a:rPr lang="ko-KR" altLang="en-US" dirty="0"/>
              <a:t>년 설립</a:t>
            </a:r>
          </a:p>
        </p:txBody>
      </p:sp>
    </p:spTree>
    <p:extLst>
      <p:ext uri="{BB962C8B-B14F-4D97-AF65-F5344CB8AC3E}">
        <p14:creationId xmlns:p14="http://schemas.microsoft.com/office/powerpoint/2010/main" val="2595642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2053639F-39EB-49A3-BDAB-BE18BD45A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2" b="16859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FE81784-9775-4024-AC70-E993610660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35677"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863044-CBFB-4C56-B3DC-1ACAE8BAC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8264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7" name="그림 6" descr="텍스트, 신문, 영수증이(가) 표시된 사진&#10;&#10;자동 생성된 설명">
            <a:extLst>
              <a:ext uri="{FF2B5EF4-FFF2-40B4-BE49-F238E27FC236}">
                <a16:creationId xmlns:a16="http://schemas.microsoft.com/office/drawing/2014/main" id="{059FB9A3-BDF8-416A-84D8-C1D937D04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29" name="Rectangle 2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84253-76F0-4822-B1A0-994987524636}"/>
              </a:ext>
            </a:extLst>
          </p:cNvPr>
          <p:cNvSpPr txBox="1"/>
          <p:nvPr/>
        </p:nvSpPr>
        <p:spPr>
          <a:xfrm>
            <a:off x="4286858" y="3308198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고서의 내용을 처리하자</a:t>
            </a:r>
            <a:r>
              <a:rPr lang="en-US" altLang="ko-KR" sz="4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8335C-5644-4F5B-846D-363F62277B31}"/>
              </a:ext>
            </a:extLst>
          </p:cNvPr>
          <p:cNvSpPr txBox="1"/>
          <p:nvPr/>
        </p:nvSpPr>
        <p:spPr>
          <a:xfrm>
            <a:off x="4286858" y="1962478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2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.</a:t>
            </a:r>
            <a:r>
              <a:rPr lang="en-US" altLang="ko-KR" sz="72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V1</a:t>
            </a:r>
            <a:endParaRPr lang="en-US" altLang="ko-KR" sz="72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2443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6A87E5-845A-4862-874C-13CDF43D265E}"/>
              </a:ext>
            </a:extLst>
          </p:cNvPr>
          <p:cNvSpPr txBox="1"/>
          <p:nvPr/>
        </p:nvSpPr>
        <p:spPr>
          <a:xfrm>
            <a:off x="230910" y="311015"/>
            <a:ext cx="250305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/>
              <a:t>OCR</a:t>
            </a:r>
            <a:endParaRPr lang="ko-KR" altLang="en-US" sz="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CD81C-E331-4323-9F0A-9DFEB57BD969}"/>
              </a:ext>
            </a:extLst>
          </p:cNvPr>
          <p:cNvSpPr txBox="1"/>
          <p:nvPr/>
        </p:nvSpPr>
        <p:spPr>
          <a:xfrm>
            <a:off x="1482437" y="1682529"/>
            <a:ext cx="41055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dirty="0"/>
              <a:t>광학문자인식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2A55A-920D-4D47-9903-6079E6F6194A}"/>
              </a:ext>
            </a:extLst>
          </p:cNvPr>
          <p:cNvSpPr txBox="1"/>
          <p:nvPr/>
        </p:nvSpPr>
        <p:spPr>
          <a:xfrm>
            <a:off x="2733964" y="2715488"/>
            <a:ext cx="923636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dirty="0"/>
              <a:t>인간이 종이 위에 써 놓은 글씨를 인지하여 텍스트 데이터로 치환</a:t>
            </a:r>
          </a:p>
        </p:txBody>
      </p:sp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2C6FFCF-9830-4221-8201-DF39B56AE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17687" r="8547" b="24596"/>
          <a:stretch/>
        </p:blipFill>
        <p:spPr>
          <a:xfrm>
            <a:off x="5498663" y="3834490"/>
            <a:ext cx="6240755" cy="231692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3931AE7-338F-4A58-B469-EE82BEB1E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777242"/>
            <a:ext cx="4322527" cy="24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30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CDBE631-3AE6-4D07-B15F-8B5C38AF3A1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619041" y="2451969"/>
            <a:ext cx="597336" cy="1382521"/>
          </a:xfrm>
          <a:prstGeom prst="straightConnector1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1A0A10-A415-4967-9680-B7E26D398298}"/>
              </a:ext>
            </a:extLst>
          </p:cNvPr>
          <p:cNvSpPr/>
          <p:nvPr/>
        </p:nvSpPr>
        <p:spPr>
          <a:xfrm>
            <a:off x="6693337" y="311015"/>
            <a:ext cx="5046081" cy="214095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189FF6-ACAB-4A29-855E-AEFAF0864A0B}"/>
              </a:ext>
            </a:extLst>
          </p:cNvPr>
          <p:cNvSpPr/>
          <p:nvPr/>
        </p:nvSpPr>
        <p:spPr>
          <a:xfrm>
            <a:off x="452582" y="311015"/>
            <a:ext cx="5046081" cy="214095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A87E5-845A-4862-874C-13CDF43D265E}"/>
              </a:ext>
            </a:extLst>
          </p:cNvPr>
          <p:cNvSpPr txBox="1"/>
          <p:nvPr/>
        </p:nvSpPr>
        <p:spPr>
          <a:xfrm>
            <a:off x="230910" y="311015"/>
            <a:ext cx="250305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/>
              <a:t>OCR</a:t>
            </a:r>
            <a:endParaRPr lang="ko-KR" altLang="en-US" sz="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CD81C-E331-4323-9F0A-9DFEB57BD969}"/>
              </a:ext>
            </a:extLst>
          </p:cNvPr>
          <p:cNvSpPr txBox="1"/>
          <p:nvPr/>
        </p:nvSpPr>
        <p:spPr>
          <a:xfrm>
            <a:off x="1482437" y="1682529"/>
            <a:ext cx="41055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dirty="0"/>
              <a:t>광학문자인식</a:t>
            </a:r>
            <a:endParaRPr lang="ko-KR" altLang="en-US" sz="4000" dirty="0"/>
          </a:p>
        </p:txBody>
      </p:sp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2C6FFCF-9830-4221-8201-DF39B56AE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17687" r="8547" b="24596"/>
          <a:stretch/>
        </p:blipFill>
        <p:spPr>
          <a:xfrm>
            <a:off x="5498663" y="3834490"/>
            <a:ext cx="6240755" cy="231692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3931AE7-338F-4A58-B469-EE82BEB1E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3777242"/>
            <a:ext cx="4322527" cy="2431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8E2CA6-48E7-454A-B9C2-38752C208A21}"/>
              </a:ext>
            </a:extLst>
          </p:cNvPr>
          <p:cNvSpPr txBox="1"/>
          <p:nvPr/>
        </p:nvSpPr>
        <p:spPr>
          <a:xfrm>
            <a:off x="9458036" y="311015"/>
            <a:ext cx="250305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 err="1"/>
              <a:t>HTR</a:t>
            </a:r>
            <a:endParaRPr lang="ko-KR" altLang="en-US" sz="6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A6F23-244D-4946-B46A-B07A15409A80}"/>
              </a:ext>
            </a:extLst>
          </p:cNvPr>
          <p:cNvSpPr txBox="1"/>
          <p:nvPr/>
        </p:nvSpPr>
        <p:spPr>
          <a:xfrm>
            <a:off x="6936511" y="1682528"/>
            <a:ext cx="41055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dirty="0" err="1"/>
              <a:t>필기텍스트인식</a:t>
            </a:r>
            <a:endParaRPr lang="ko-KR" altLang="en-US" sz="40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FBF38C-CB07-415F-A420-188FCA7BDF10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2613846" y="2451969"/>
            <a:ext cx="361777" cy="1325273"/>
          </a:xfrm>
          <a:prstGeom prst="straightConnector1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4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AD972832-E52B-47BC-B0AA-8DEC6B104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9" r="10724"/>
          <a:stretch/>
        </p:blipFill>
        <p:spPr>
          <a:xfrm>
            <a:off x="456376" y="2386134"/>
            <a:ext cx="5151385" cy="436102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8AAC5CA-AE29-4AA2-AD76-EBF66A09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85281"/>
            <a:ext cx="5935187" cy="23627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ADF777-F26F-4A8D-9798-4F8592559C58}"/>
              </a:ext>
            </a:extLst>
          </p:cNvPr>
          <p:cNvSpPr txBox="1"/>
          <p:nvPr/>
        </p:nvSpPr>
        <p:spPr>
          <a:xfrm>
            <a:off x="0" y="363955"/>
            <a:ext cx="12192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/>
              <a:t>구글이 보유하고 있는 고서 스캔 데이터에서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자동 처리에 실패한 단어들의 이미지를 따온 뒤</a:t>
            </a:r>
            <a:r>
              <a:rPr lang="en-US" altLang="ko-KR" sz="3600" b="1" dirty="0"/>
              <a:t>,</a:t>
            </a:r>
          </a:p>
          <a:p>
            <a:pPr algn="ctr"/>
            <a:r>
              <a:rPr lang="ko-KR" altLang="en-US" sz="3600" b="1" dirty="0"/>
              <a:t>그것을 사람이 보고 입력하도록 함</a:t>
            </a:r>
          </a:p>
        </p:txBody>
      </p:sp>
    </p:spTree>
    <p:extLst>
      <p:ext uri="{BB962C8B-B14F-4D97-AF65-F5344CB8AC3E}">
        <p14:creationId xmlns:p14="http://schemas.microsoft.com/office/powerpoint/2010/main" val="602852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370ACA-27B4-4098-A46D-9331D5659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8" y="308198"/>
            <a:ext cx="7745183" cy="62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0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82858F-AF55-4EC0-9735-B395E7BDCC16}"/>
              </a:ext>
            </a:extLst>
          </p:cNvPr>
          <p:cNvSpPr txBox="1"/>
          <p:nvPr/>
        </p:nvSpPr>
        <p:spPr>
          <a:xfrm>
            <a:off x="3505200" y="0"/>
            <a:ext cx="51816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/>
              <a:t>Turing test</a:t>
            </a:r>
            <a:endParaRPr lang="ko-KR" altLang="en-US" sz="7200" b="1" dirty="0"/>
          </a:p>
        </p:txBody>
      </p:sp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F844171E-0062-41BB-9C95-BEDEBE02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10" y="1464958"/>
            <a:ext cx="7748379" cy="51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84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370ACA-27B4-4098-A46D-9331D5659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8" y="308198"/>
            <a:ext cx="7745183" cy="6241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AE491-6D68-4B68-84B5-E803D01C5E62}"/>
              </a:ext>
            </a:extLst>
          </p:cNvPr>
          <p:cNvSpPr txBox="1"/>
          <p:nvPr/>
        </p:nvSpPr>
        <p:spPr>
          <a:xfrm>
            <a:off x="6363857" y="4795476"/>
            <a:ext cx="5283200" cy="175432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/>
              <a:t>이미 연산을 통해</a:t>
            </a:r>
            <a:endParaRPr lang="en-US" altLang="ko-KR" sz="3600" b="1" dirty="0"/>
          </a:p>
          <a:p>
            <a:pPr algn="ctr"/>
            <a:endParaRPr lang="en-US" altLang="ko-KR" sz="3600" b="1" dirty="0"/>
          </a:p>
          <a:p>
            <a:pPr algn="ctr"/>
            <a:r>
              <a:rPr lang="ko-KR" altLang="en-US" sz="3600" b="1" dirty="0"/>
              <a:t>데이터로 처리가 된 단어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67246-70C8-4FDE-BF85-BCB1F2B6EE51}"/>
              </a:ext>
            </a:extLst>
          </p:cNvPr>
          <p:cNvSpPr txBox="1"/>
          <p:nvPr/>
        </p:nvSpPr>
        <p:spPr>
          <a:xfrm>
            <a:off x="332508" y="4795476"/>
            <a:ext cx="5495637" cy="175432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3600" dirty="0"/>
          </a:p>
          <a:p>
            <a:pPr algn="ctr"/>
            <a:r>
              <a:rPr lang="ko-KR" altLang="en-US" sz="3600" b="1" dirty="0"/>
              <a:t>아직 처리가 안 된 단어</a:t>
            </a:r>
            <a:endParaRPr lang="en-US" altLang="ko-KR" sz="3600" b="1" dirty="0"/>
          </a:p>
          <a:p>
            <a:pPr algn="ctr"/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62275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CAE491-6D68-4B68-84B5-E803D01C5E62}"/>
              </a:ext>
            </a:extLst>
          </p:cNvPr>
          <p:cNvSpPr txBox="1"/>
          <p:nvPr/>
        </p:nvSpPr>
        <p:spPr>
          <a:xfrm>
            <a:off x="6363857" y="934676"/>
            <a:ext cx="5283200" cy="175432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/>
              <a:t>사람과 컴퓨터를</a:t>
            </a:r>
            <a:endParaRPr lang="en-US" altLang="ko-KR" sz="3600" b="1" dirty="0"/>
          </a:p>
          <a:p>
            <a:pPr algn="ctr"/>
            <a:endParaRPr lang="en-US" altLang="ko-KR" sz="3600" b="1" dirty="0"/>
          </a:p>
          <a:p>
            <a:pPr algn="ctr"/>
            <a:r>
              <a:rPr lang="ko-KR" altLang="en-US" sz="3600" b="1" dirty="0"/>
              <a:t>구분하는 용도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67246-70C8-4FDE-BF85-BCB1F2B6EE51}"/>
              </a:ext>
            </a:extLst>
          </p:cNvPr>
          <p:cNvSpPr txBox="1"/>
          <p:nvPr/>
        </p:nvSpPr>
        <p:spPr>
          <a:xfrm>
            <a:off x="332508" y="934676"/>
            <a:ext cx="5495637" cy="175432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3600" dirty="0"/>
          </a:p>
          <a:p>
            <a:pPr algn="ctr"/>
            <a:r>
              <a:rPr lang="ko-KR" altLang="en-US" sz="3600" b="1" dirty="0"/>
              <a:t>물어보는 용도</a:t>
            </a:r>
            <a:endParaRPr lang="en-US" altLang="ko-KR" sz="3600" b="1" dirty="0"/>
          </a:p>
          <a:p>
            <a:pPr algn="ctr"/>
            <a:endParaRPr lang="en-US" altLang="ko-KR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4DCFB-9350-4B31-880F-8762EB4C98D2}"/>
              </a:ext>
            </a:extLst>
          </p:cNvPr>
          <p:cNvSpPr txBox="1"/>
          <p:nvPr/>
        </p:nvSpPr>
        <p:spPr>
          <a:xfrm>
            <a:off x="392545" y="5276993"/>
            <a:ext cx="11406909" cy="64633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/>
              <a:t>가장 답변이 많이 나왔던 문자로 데이터화 시키는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F0C9-D67F-4CD0-9021-1041135934BF}"/>
              </a:ext>
            </a:extLst>
          </p:cNvPr>
          <p:cNvSpPr txBox="1"/>
          <p:nvPr/>
        </p:nvSpPr>
        <p:spPr>
          <a:xfrm>
            <a:off x="127000" y="3367445"/>
            <a:ext cx="11938000" cy="107721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/>
              <a:t>이미 연산을 통해 데이터로 처리가 된 단어를 맞추면</a:t>
            </a:r>
            <a:r>
              <a:rPr lang="en-US" altLang="ko-KR" sz="3200" b="1" dirty="0"/>
              <a:t>,</a:t>
            </a:r>
          </a:p>
          <a:p>
            <a:pPr algn="ctr"/>
            <a:r>
              <a:rPr lang="ko-KR" altLang="en-US" sz="3200" b="1" dirty="0"/>
              <a:t>아직 처리가 안 된 단어도 정답일 확률이 높다고 처리하는 방법</a:t>
            </a:r>
          </a:p>
        </p:txBody>
      </p:sp>
    </p:spTree>
    <p:extLst>
      <p:ext uri="{BB962C8B-B14F-4D97-AF65-F5344CB8AC3E}">
        <p14:creationId xmlns:p14="http://schemas.microsoft.com/office/powerpoint/2010/main" val="1873837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6503819-DA4F-46BF-87DB-117CA635E70C}"/>
              </a:ext>
            </a:extLst>
          </p:cNvPr>
          <p:cNvSpPr txBox="1"/>
          <p:nvPr/>
        </p:nvSpPr>
        <p:spPr>
          <a:xfrm>
            <a:off x="240146" y="5242818"/>
            <a:ext cx="11536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번역성공률</a:t>
            </a:r>
            <a:r>
              <a:rPr lang="en-US" altLang="ko-KR" sz="4000" dirty="0"/>
              <a:t>,</a:t>
            </a:r>
          </a:p>
          <a:p>
            <a:r>
              <a:rPr lang="en-US" altLang="ko-KR" sz="4000" dirty="0"/>
              <a:t>83.5% -&gt; 99.1%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FD808-0E9A-4C59-8A99-2EC64C958730}"/>
              </a:ext>
            </a:extLst>
          </p:cNvPr>
          <p:cNvSpPr txBox="1"/>
          <p:nvPr/>
        </p:nvSpPr>
        <p:spPr>
          <a:xfrm>
            <a:off x="240146" y="1375623"/>
            <a:ext cx="546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하루에 </a:t>
            </a:r>
            <a:r>
              <a:rPr lang="en-US" altLang="ko-KR" sz="4000" dirty="0"/>
              <a:t>1</a:t>
            </a:r>
            <a:r>
              <a:rPr lang="ko-KR" altLang="en-US" sz="4000" dirty="0"/>
              <a:t>억 </a:t>
            </a:r>
            <a:r>
              <a:rPr lang="en-US" altLang="ko-KR" sz="4000" dirty="0"/>
              <a:t>5</a:t>
            </a:r>
            <a:r>
              <a:rPr lang="ko-KR" altLang="en-US" sz="4000" dirty="0"/>
              <a:t>천 단어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6D485-A711-4BE0-AC22-F3B8AC2EC3EC}"/>
              </a:ext>
            </a:extLst>
          </p:cNvPr>
          <p:cNvSpPr txBox="1"/>
          <p:nvPr/>
        </p:nvSpPr>
        <p:spPr>
          <a:xfrm>
            <a:off x="240146" y="2459504"/>
            <a:ext cx="111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2</a:t>
            </a:r>
            <a:r>
              <a:rPr lang="ko-KR" altLang="en-US" sz="4000" dirty="0"/>
              <a:t>년 만에 </a:t>
            </a:r>
            <a:r>
              <a:rPr lang="en-US" altLang="ko-KR" sz="4000" dirty="0"/>
              <a:t>250</a:t>
            </a:r>
            <a:r>
              <a:rPr lang="ko-KR" altLang="en-US" sz="4000" dirty="0"/>
              <a:t>만 부수의 서적 디지털화 성공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51D97-B899-4F73-BCAE-7B48F7158841}"/>
              </a:ext>
            </a:extLst>
          </p:cNvPr>
          <p:cNvSpPr txBox="1"/>
          <p:nvPr/>
        </p:nvSpPr>
        <p:spPr>
          <a:xfrm>
            <a:off x="240146" y="291743"/>
            <a:ext cx="11536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페이스북</a:t>
            </a:r>
            <a:r>
              <a:rPr lang="en-US" altLang="ko-KR" sz="4000" dirty="0"/>
              <a:t>, </a:t>
            </a:r>
            <a:r>
              <a:rPr lang="ko-KR" altLang="en-US" sz="4000" dirty="0"/>
              <a:t>트위터</a:t>
            </a:r>
            <a:r>
              <a:rPr lang="en-US" altLang="ko-KR" sz="4000" dirty="0"/>
              <a:t>, CNN </a:t>
            </a:r>
            <a:r>
              <a:rPr lang="ko-KR" altLang="en-US" sz="4000" dirty="0"/>
              <a:t>등에서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9B2C7F-2C70-4275-9FBF-957686FE2023}"/>
              </a:ext>
            </a:extLst>
          </p:cNvPr>
          <p:cNvSpPr txBox="1"/>
          <p:nvPr/>
        </p:nvSpPr>
        <p:spPr>
          <a:xfrm>
            <a:off x="240146" y="3543385"/>
            <a:ext cx="122751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2011</a:t>
            </a:r>
            <a:r>
              <a:rPr lang="ko-KR" altLang="en-US" sz="4000" dirty="0"/>
              <a:t>년에는</a:t>
            </a:r>
            <a:r>
              <a:rPr lang="en-US" altLang="ko-KR" sz="4000" dirty="0"/>
              <a:t>,</a:t>
            </a:r>
          </a:p>
          <a:p>
            <a:r>
              <a:rPr lang="en-US" altLang="ko-KR" sz="3600" dirty="0"/>
              <a:t>1851</a:t>
            </a:r>
            <a:r>
              <a:rPr lang="ko-KR" altLang="en-US" sz="3600" dirty="0"/>
              <a:t>년 부터의 뉴욕 타임즈를 완벽히 디지털화 완료</a:t>
            </a:r>
          </a:p>
        </p:txBody>
      </p:sp>
    </p:spTree>
    <p:extLst>
      <p:ext uri="{BB962C8B-B14F-4D97-AF65-F5344CB8AC3E}">
        <p14:creationId xmlns:p14="http://schemas.microsoft.com/office/powerpoint/2010/main" val="2331261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2EE315-CC1F-4952-A43C-6CD1C3DAFFEB}"/>
              </a:ext>
            </a:extLst>
          </p:cNvPr>
          <p:cNvSpPr txBox="1"/>
          <p:nvPr/>
        </p:nvSpPr>
        <p:spPr>
          <a:xfrm>
            <a:off x="448623" y="3714920"/>
            <a:ext cx="112947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u="sng" dirty="0"/>
              <a:t>2014</a:t>
            </a:r>
            <a:r>
              <a:rPr lang="ko-KR" altLang="en-US" sz="6000" b="1" u="sng" dirty="0"/>
              <a:t>년 </a:t>
            </a:r>
            <a:r>
              <a:rPr lang="en-US" altLang="ko-KR" sz="6000" b="1" u="sng" dirty="0"/>
              <a:t>4</a:t>
            </a:r>
            <a:r>
              <a:rPr lang="ko-KR" altLang="en-US" sz="6000" b="1" u="sng" dirty="0"/>
              <a:t>월 </a:t>
            </a:r>
            <a:r>
              <a:rPr lang="en-US" altLang="ko-KR" sz="6000" b="1" u="sng" dirty="0"/>
              <a:t>10</a:t>
            </a:r>
            <a:r>
              <a:rPr lang="ko-KR" altLang="en-US" sz="6000" b="1" u="sng" dirty="0"/>
              <a:t>일 해킹 성공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A8990-D4E4-497D-A310-ACE901F46D31}"/>
              </a:ext>
            </a:extLst>
          </p:cNvPr>
          <p:cNvSpPr txBox="1"/>
          <p:nvPr/>
        </p:nvSpPr>
        <p:spPr>
          <a:xfrm>
            <a:off x="1469348" y="878135"/>
            <a:ext cx="92533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/>
              <a:t>2009</a:t>
            </a:r>
            <a:r>
              <a:rPr lang="ko-KR" altLang="en-US" sz="6000" b="1" dirty="0"/>
              <a:t>년 </a:t>
            </a:r>
            <a:r>
              <a:rPr lang="en-US" altLang="ko-KR" sz="6000" b="1" dirty="0"/>
              <a:t>9</a:t>
            </a:r>
            <a:r>
              <a:rPr lang="ko-KR" altLang="en-US" sz="6000" b="1" dirty="0"/>
              <a:t>월 구글이 인수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EB3D9-D749-4CF1-B38A-7FC3D67C64DC}"/>
              </a:ext>
            </a:extLst>
          </p:cNvPr>
          <p:cNvSpPr txBox="1"/>
          <p:nvPr/>
        </p:nvSpPr>
        <p:spPr>
          <a:xfrm>
            <a:off x="1154546" y="2127418"/>
            <a:ext cx="988290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dirty="0"/>
              <a:t>추정 가격 약 </a:t>
            </a:r>
            <a:r>
              <a:rPr lang="en-US" altLang="ko-KR" sz="6000" b="1" dirty="0"/>
              <a:t>330</a:t>
            </a:r>
            <a:r>
              <a:rPr lang="ko-KR" altLang="en-US" sz="6000" b="1" dirty="0"/>
              <a:t>억원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86B47-B9E6-4425-8DA6-9735EF05D3B6}"/>
              </a:ext>
            </a:extLst>
          </p:cNvPr>
          <p:cNvSpPr txBox="1"/>
          <p:nvPr/>
        </p:nvSpPr>
        <p:spPr>
          <a:xfrm>
            <a:off x="448623" y="5302422"/>
            <a:ext cx="1129475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/>
              <a:t>2018</a:t>
            </a:r>
            <a:r>
              <a:rPr lang="ko-KR" altLang="en-US" sz="6000" b="1" dirty="0"/>
              <a:t>년</a:t>
            </a:r>
            <a:r>
              <a:rPr lang="en-US" altLang="ko-KR" sz="6000" b="1" dirty="0"/>
              <a:t> 5</a:t>
            </a:r>
            <a:r>
              <a:rPr lang="ko-KR" altLang="en-US" sz="6000" b="1" dirty="0"/>
              <a:t>월 </a:t>
            </a:r>
            <a:r>
              <a:rPr lang="en-US" altLang="ko-KR" sz="6000" b="1" dirty="0"/>
              <a:t>31</a:t>
            </a:r>
            <a:r>
              <a:rPr lang="ko-KR" altLang="en-US" sz="6000" b="1" dirty="0"/>
              <a:t>일 지원 종료</a:t>
            </a:r>
          </a:p>
        </p:txBody>
      </p:sp>
    </p:spTree>
    <p:extLst>
      <p:ext uri="{BB962C8B-B14F-4D97-AF65-F5344CB8AC3E}">
        <p14:creationId xmlns:p14="http://schemas.microsoft.com/office/powerpoint/2010/main" val="2882612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2B278-1BC3-49F5-A021-AAEBA15104FE}"/>
              </a:ext>
            </a:extLst>
          </p:cNvPr>
          <p:cNvSpPr txBox="1"/>
          <p:nvPr/>
        </p:nvSpPr>
        <p:spPr>
          <a:xfrm>
            <a:off x="1156129" y="2644170"/>
            <a:ext cx="98797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b="1" dirty="0"/>
              <a:t>reCAPTCHA .</a:t>
            </a:r>
            <a:r>
              <a:rPr lang="en-US" altLang="ko-KR" sz="9600" b="1" dirty="0" err="1"/>
              <a:t>V2</a:t>
            </a:r>
            <a:endParaRPr lang="ko-KR" altLang="en-US" sz="9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24316-1FAC-40EB-AE39-67576160C63E}"/>
              </a:ext>
            </a:extLst>
          </p:cNvPr>
          <p:cNvSpPr txBox="1"/>
          <p:nvPr/>
        </p:nvSpPr>
        <p:spPr>
          <a:xfrm>
            <a:off x="5019963" y="4989577"/>
            <a:ext cx="215207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김성원</a:t>
            </a:r>
          </a:p>
        </p:txBody>
      </p:sp>
    </p:spTree>
    <p:extLst>
      <p:ext uri="{BB962C8B-B14F-4D97-AF65-F5344CB8AC3E}">
        <p14:creationId xmlns:p14="http://schemas.microsoft.com/office/powerpoint/2010/main" val="144253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조류, 스크린샷이(가) 표시된 사진&#10;&#10;자동 생성된 설명">
            <a:extLst>
              <a:ext uri="{FF2B5EF4-FFF2-40B4-BE49-F238E27FC236}">
                <a16:creationId xmlns:a16="http://schemas.microsoft.com/office/drawing/2014/main" id="{09AB1196-1F00-46DE-9594-BDB4D6802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9" y="585006"/>
            <a:ext cx="10682321" cy="284399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5182660-82EA-493A-A14F-2FCAF8FE6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7151" r="1429" b="3125"/>
          <a:stretch/>
        </p:blipFill>
        <p:spPr>
          <a:xfrm>
            <a:off x="1996664" y="3429000"/>
            <a:ext cx="8198670" cy="32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1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조류, 스크린샷이(가) 표시된 사진&#10;&#10;자동 생성된 설명">
            <a:extLst>
              <a:ext uri="{FF2B5EF4-FFF2-40B4-BE49-F238E27FC236}">
                <a16:creationId xmlns:a16="http://schemas.microsoft.com/office/drawing/2014/main" id="{09AB1196-1F00-46DE-9594-BDB4D6802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1" y="342345"/>
            <a:ext cx="5690159" cy="15149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5182660-82EA-493A-A14F-2FCAF8FE6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7151" r="1429" b="3125"/>
          <a:stretch/>
        </p:blipFill>
        <p:spPr>
          <a:xfrm>
            <a:off x="7199278" y="242451"/>
            <a:ext cx="4367191" cy="1714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9D37D5-6855-4274-8812-62EC1C171AEF}"/>
              </a:ext>
            </a:extLst>
          </p:cNvPr>
          <p:cNvSpPr txBox="1"/>
          <p:nvPr/>
        </p:nvSpPr>
        <p:spPr>
          <a:xfrm>
            <a:off x="314035" y="4153036"/>
            <a:ext cx="5227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NO CAPTCHA</a:t>
            </a:r>
            <a:endParaRPr lang="ko-KR" alt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4E6A0-892E-479F-AAA5-BD796E252EC4}"/>
              </a:ext>
            </a:extLst>
          </p:cNvPr>
          <p:cNvSpPr txBox="1"/>
          <p:nvPr/>
        </p:nvSpPr>
        <p:spPr>
          <a:xfrm>
            <a:off x="4774459" y="4245368"/>
            <a:ext cx="6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2014</a:t>
            </a:r>
            <a:r>
              <a:rPr lang="ko-KR" altLang="en-US" sz="3200" dirty="0"/>
              <a:t>년 </a:t>
            </a:r>
            <a:r>
              <a:rPr lang="en-US" altLang="ko-KR" sz="3200" dirty="0"/>
              <a:t>12</a:t>
            </a:r>
            <a:r>
              <a:rPr lang="ko-KR" altLang="en-US" sz="3200" dirty="0"/>
              <a:t>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0CFD9-EC33-4C1C-AAC3-38B8DFE75B83}"/>
              </a:ext>
            </a:extLst>
          </p:cNvPr>
          <p:cNvSpPr txBox="1"/>
          <p:nvPr/>
        </p:nvSpPr>
        <p:spPr>
          <a:xfrm>
            <a:off x="314035" y="5262429"/>
            <a:ext cx="12017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특유의 마우스 포인팅</a:t>
            </a:r>
            <a:r>
              <a:rPr lang="en-US" altLang="ko-KR" sz="3200" dirty="0"/>
              <a:t>, </a:t>
            </a:r>
            <a:r>
              <a:rPr lang="ko-KR" altLang="en-US" sz="3200" dirty="0"/>
              <a:t>클릭과 터치 패턴</a:t>
            </a:r>
            <a:r>
              <a:rPr lang="en-US" altLang="ko-KR" sz="3200" dirty="0"/>
              <a:t>, </a:t>
            </a:r>
            <a:r>
              <a:rPr lang="ko-KR" altLang="en-US" sz="3200" dirty="0"/>
              <a:t>쿠키 값</a:t>
            </a:r>
            <a:r>
              <a:rPr lang="en-US" altLang="ko-KR" sz="3200" dirty="0"/>
              <a:t> </a:t>
            </a:r>
            <a:r>
              <a:rPr lang="ko-KR" altLang="en-US" sz="3200" dirty="0"/>
              <a:t>등을 통해 구별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A9A79-1DF1-4E0D-A66D-4BFFB891477F}"/>
              </a:ext>
            </a:extLst>
          </p:cNvPr>
          <p:cNvSpPr txBox="1"/>
          <p:nvPr/>
        </p:nvSpPr>
        <p:spPr>
          <a:xfrm>
            <a:off x="314035" y="2335754"/>
            <a:ext cx="11757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기존의 </a:t>
            </a:r>
            <a:r>
              <a:rPr lang="en-US" altLang="ko-KR" sz="3000" dirty="0"/>
              <a:t>CAPTCHA</a:t>
            </a:r>
            <a:r>
              <a:rPr lang="ko-KR" altLang="en-US" sz="3000" dirty="0"/>
              <a:t>는</a:t>
            </a:r>
            <a:endParaRPr lang="en-US" altLang="ko-KR" sz="3000" dirty="0"/>
          </a:p>
          <a:p>
            <a:r>
              <a:rPr lang="ko-KR" altLang="en-US" sz="3000" dirty="0"/>
              <a:t>고서의 내용이므로</a:t>
            </a:r>
            <a:r>
              <a:rPr lang="en-US" altLang="ko-KR" sz="3000" dirty="0"/>
              <a:t>, </a:t>
            </a:r>
            <a:r>
              <a:rPr lang="ko-KR" altLang="en-US" sz="3000" dirty="0"/>
              <a:t>옛날에 사용되던 생소한 단어들이 섞여 있고</a:t>
            </a:r>
            <a:r>
              <a:rPr lang="en-US" altLang="ko-KR" sz="3000" dirty="0"/>
              <a:t>,</a:t>
            </a:r>
          </a:p>
          <a:p>
            <a:r>
              <a:rPr lang="ko-KR" altLang="en-US" sz="3000" dirty="0"/>
              <a:t>사람조차 알아보기 힘들어서 오타를 내는 경우가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DD109-3696-4AD7-B7A0-20540D45116B}"/>
              </a:ext>
            </a:extLst>
          </p:cNvPr>
          <p:cNvSpPr txBox="1"/>
          <p:nvPr/>
        </p:nvSpPr>
        <p:spPr>
          <a:xfrm>
            <a:off x="314035" y="6048657"/>
            <a:ext cx="830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*.</a:t>
            </a:r>
            <a:r>
              <a:rPr lang="en-US" altLang="ko-KR" sz="2400" dirty="0" err="1"/>
              <a:t>V1</a:t>
            </a:r>
            <a:r>
              <a:rPr lang="ko-KR" altLang="en-US" sz="2400" dirty="0"/>
              <a:t>에서는 마우스에 움직임만 있어도 통과가 가능했다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3457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고양이, 다른이(가) 표시된 사진&#10;&#10;자동 생성된 설명">
            <a:extLst>
              <a:ext uri="{FF2B5EF4-FFF2-40B4-BE49-F238E27FC236}">
                <a16:creationId xmlns:a16="http://schemas.microsoft.com/office/drawing/2014/main" id="{69CCF31D-24A4-4805-8BCA-6D41FF64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63" y="643467"/>
            <a:ext cx="3259073" cy="5571066"/>
          </a:xfrm>
          <a:prstGeom prst="rect">
            <a:avLst/>
          </a:prstGeom>
        </p:spPr>
      </p:pic>
      <p:pic>
        <p:nvPicPr>
          <p:cNvPr id="5" name="그림 4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7C62529C-7C20-4460-AEF6-E89F933C0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t="1513" r="2183" b="1178"/>
          <a:stretch/>
        </p:blipFill>
        <p:spPr>
          <a:xfrm>
            <a:off x="7052125" y="643467"/>
            <a:ext cx="370114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66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4DE958-6E05-411C-A27E-8EBB53CDB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2156" r="23606" b="5249"/>
          <a:stretch/>
        </p:blipFill>
        <p:spPr>
          <a:xfrm>
            <a:off x="1375138" y="643467"/>
            <a:ext cx="3828323" cy="55710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C12B2F-4475-4C6F-B6AE-FED1A7EAD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2" t="13107" r="2352" b="754"/>
          <a:stretch/>
        </p:blipFill>
        <p:spPr>
          <a:xfrm>
            <a:off x="6985471" y="643467"/>
            <a:ext cx="38344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76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B929797-6867-416C-9776-A94810012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" t="11292" r="3641" b="8707"/>
          <a:stretch/>
        </p:blipFill>
        <p:spPr>
          <a:xfrm>
            <a:off x="1479675" y="643467"/>
            <a:ext cx="3619249" cy="5571066"/>
          </a:xfrm>
          <a:prstGeom prst="rect">
            <a:avLst/>
          </a:prstGeom>
        </p:spPr>
      </p:pic>
      <p:pic>
        <p:nvPicPr>
          <p:cNvPr id="5" name="그림 4" descr="텍스트, 일, 도로이(가) 표시된 사진&#10;&#10;자동 생성된 설명">
            <a:extLst>
              <a:ext uri="{FF2B5EF4-FFF2-40B4-BE49-F238E27FC236}">
                <a16:creationId xmlns:a16="http://schemas.microsoft.com/office/drawing/2014/main" id="{12862210-E203-42A1-9A32-AC3A15B41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81" y="643467"/>
            <a:ext cx="38440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2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86853F-BF52-401E-B5AA-7378A51DA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36" y="2509537"/>
            <a:ext cx="6549928" cy="413516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A1A8D8-C3D5-4168-BC9A-B8AF4D71C6CA}"/>
              </a:ext>
            </a:extLst>
          </p:cNvPr>
          <p:cNvSpPr txBox="1"/>
          <p:nvPr/>
        </p:nvSpPr>
        <p:spPr>
          <a:xfrm>
            <a:off x="1812963" y="309938"/>
            <a:ext cx="8566072" cy="20621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/>
              <a:t>사람은 구별할 수 있지만</a:t>
            </a:r>
            <a:endParaRPr lang="en-US" altLang="ko-KR" sz="3200" dirty="0"/>
          </a:p>
          <a:p>
            <a:pPr algn="ctr"/>
            <a:r>
              <a:rPr lang="ko-KR" altLang="en-US" sz="3200" dirty="0"/>
              <a:t>컴퓨터는 구별하기 힘들게</a:t>
            </a:r>
            <a:endParaRPr lang="en-US" altLang="ko-KR" sz="3200" dirty="0"/>
          </a:p>
          <a:p>
            <a:pPr algn="ctr"/>
            <a:r>
              <a:rPr lang="ko-KR" altLang="en-US" sz="3200" dirty="0"/>
              <a:t>의도적으로 비틀거나 덧칠한 그림을 주고</a:t>
            </a:r>
            <a:endParaRPr lang="en-US" altLang="ko-KR" sz="3200" dirty="0"/>
          </a:p>
          <a:p>
            <a:pPr algn="ctr"/>
            <a:r>
              <a:rPr lang="ko-KR" altLang="en-US" sz="3200" dirty="0"/>
              <a:t>그 그림에 쓰여 있는 내용을 물어보는 방법</a:t>
            </a:r>
          </a:p>
        </p:txBody>
      </p:sp>
    </p:spTree>
    <p:extLst>
      <p:ext uri="{BB962C8B-B14F-4D97-AF65-F5344CB8AC3E}">
        <p14:creationId xmlns:p14="http://schemas.microsoft.com/office/powerpoint/2010/main" val="1675383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958177A-3F3C-430F-AD8F-637601B4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177228"/>
            <a:ext cx="5291666" cy="450354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8FD8DB0-3A66-4623-90B9-A9FF9BE7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431396"/>
            <a:ext cx="5291667" cy="39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2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1C05AC1-81DB-4EAE-93B6-F733BA5D4564}"/>
              </a:ext>
            </a:extLst>
          </p:cNvPr>
          <p:cNvSpPr/>
          <p:nvPr/>
        </p:nvSpPr>
        <p:spPr>
          <a:xfrm>
            <a:off x="4442691" y="64655"/>
            <a:ext cx="7666182" cy="665941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30476F-BF38-4989-936F-41C0F2D9D527}"/>
              </a:ext>
            </a:extLst>
          </p:cNvPr>
          <p:cNvGrpSpPr/>
          <p:nvPr/>
        </p:nvGrpSpPr>
        <p:grpSpPr>
          <a:xfrm>
            <a:off x="4703905" y="817813"/>
            <a:ext cx="7143029" cy="5222372"/>
            <a:chOff x="4886210" y="812899"/>
            <a:chExt cx="7143029" cy="52223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700843-DD65-43A9-A636-FFF0D335C15B}"/>
                </a:ext>
              </a:extLst>
            </p:cNvPr>
            <p:cNvSpPr txBox="1"/>
            <p:nvPr/>
          </p:nvSpPr>
          <p:spPr>
            <a:xfrm>
              <a:off x="4886210" y="1941521"/>
              <a:ext cx="714302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/>
                <a:t>구글 </a:t>
              </a:r>
              <a:r>
                <a:rPr lang="ko-KR" altLang="en-US" sz="4000" dirty="0" err="1"/>
                <a:t>맵스에</a:t>
              </a:r>
              <a:r>
                <a:rPr lang="ko-KR" altLang="en-US" sz="4000" dirty="0"/>
                <a:t> 대한 인식 데이터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661AC3-E7ED-47D9-8F8F-02ED8B788E90}"/>
                </a:ext>
              </a:extLst>
            </p:cNvPr>
            <p:cNvSpPr txBox="1"/>
            <p:nvPr/>
          </p:nvSpPr>
          <p:spPr>
            <a:xfrm>
              <a:off x="5278219" y="3070142"/>
              <a:ext cx="635901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/>
                <a:t>신뢰성을 높이는 방법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BE09D5-355F-4C53-A1AD-D6C32535A075}"/>
                </a:ext>
              </a:extLst>
            </p:cNvPr>
            <p:cNvSpPr txBox="1"/>
            <p:nvPr/>
          </p:nvSpPr>
          <p:spPr>
            <a:xfrm>
              <a:off x="5713832" y="812899"/>
              <a:ext cx="5487784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/>
                <a:t>구글 </a:t>
              </a:r>
              <a:r>
                <a:rPr lang="ko-KR" altLang="en-US" sz="4000" dirty="0" err="1"/>
                <a:t>맵스</a:t>
              </a:r>
              <a:r>
                <a:rPr lang="ko-KR" altLang="en-US" sz="4000" dirty="0"/>
                <a:t> </a:t>
              </a:r>
              <a:r>
                <a:rPr lang="ko-KR" altLang="en-US" sz="4000" dirty="0" err="1"/>
                <a:t>로드뷰</a:t>
              </a:r>
              <a:endParaRPr lang="ko-KR" altLang="en-US" sz="4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30CE2-CBEF-4AEF-8C33-7E956F30EE12}"/>
                </a:ext>
              </a:extLst>
            </p:cNvPr>
            <p:cNvSpPr txBox="1"/>
            <p:nvPr/>
          </p:nvSpPr>
          <p:spPr>
            <a:xfrm>
              <a:off x="5489359" y="4198763"/>
              <a:ext cx="593673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000" dirty="0"/>
                <a:t>증강현실 네비게이션</a:t>
              </a:r>
              <a:endParaRPr lang="en-US" altLang="ko-KR" sz="4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DB8AA-DFA2-48E0-BA78-27C9B4AF55F1}"/>
                </a:ext>
              </a:extLst>
            </p:cNvPr>
            <p:cNvSpPr txBox="1"/>
            <p:nvPr/>
          </p:nvSpPr>
          <p:spPr>
            <a:xfrm>
              <a:off x="5673277" y="5327385"/>
              <a:ext cx="5568894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4000" dirty="0"/>
                <a:t>구글 </a:t>
              </a:r>
              <a:r>
                <a:rPr lang="ko-KR" altLang="en-US" sz="4000" dirty="0" err="1"/>
                <a:t>글래스</a:t>
              </a:r>
              <a:endParaRPr lang="ko-KR" altLang="en-US" sz="4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DD10F2-CE58-4881-A962-13EB4DFE3C4D}"/>
              </a:ext>
            </a:extLst>
          </p:cNvPr>
          <p:cNvSpPr txBox="1"/>
          <p:nvPr/>
        </p:nvSpPr>
        <p:spPr>
          <a:xfrm>
            <a:off x="240716" y="776644"/>
            <a:ext cx="3990110" cy="452431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/>
              <a:t>단순한</a:t>
            </a:r>
            <a:endParaRPr lang="en-US" altLang="ko-KR" sz="7200" dirty="0"/>
          </a:p>
          <a:p>
            <a:pPr algn="ctr"/>
            <a:r>
              <a:rPr lang="ko-KR" altLang="en-US" sz="7200" dirty="0"/>
              <a:t>이미지</a:t>
            </a:r>
            <a:endParaRPr lang="en-US" altLang="ko-KR" sz="7200" dirty="0"/>
          </a:p>
          <a:p>
            <a:pPr algn="ctr"/>
            <a:r>
              <a:rPr lang="ko-KR" altLang="en-US" sz="7200" dirty="0"/>
              <a:t>데이터</a:t>
            </a:r>
            <a:endParaRPr lang="en-US" altLang="ko-KR" sz="7200" dirty="0"/>
          </a:p>
          <a:p>
            <a:pPr algn="ctr"/>
            <a:r>
              <a:rPr lang="ko-KR" altLang="en-US" sz="7200" dirty="0"/>
              <a:t>처리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CF1B3CE-D75E-49FE-B511-8AC25BE6EB9A}"/>
              </a:ext>
            </a:extLst>
          </p:cNvPr>
          <p:cNvCxnSpPr>
            <a:stCxn id="8" idx="2"/>
            <a:endCxn id="7" idx="1"/>
          </p:cNvCxnSpPr>
          <p:nvPr/>
        </p:nvCxnSpPr>
        <p:spPr>
          <a:xfrm rot="16200000" flipH="1">
            <a:off x="3670730" y="3865999"/>
            <a:ext cx="385283" cy="3255201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17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31FE44-8AF0-4CDF-8B67-3D0DD49D605C}"/>
              </a:ext>
            </a:extLst>
          </p:cNvPr>
          <p:cNvSpPr txBox="1"/>
          <p:nvPr/>
        </p:nvSpPr>
        <p:spPr>
          <a:xfrm>
            <a:off x="1528618" y="674253"/>
            <a:ext cx="9134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/>
              <a:t>구글의 자율주행자동차 연구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C0D6A-C8D9-42C8-8212-28C06A9CE1B6}"/>
              </a:ext>
            </a:extLst>
          </p:cNvPr>
          <p:cNvSpPr txBox="1"/>
          <p:nvPr/>
        </p:nvSpPr>
        <p:spPr>
          <a:xfrm>
            <a:off x="383309" y="2459651"/>
            <a:ext cx="1142538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○○○이 있는 타일을 모두 찍기</a:t>
            </a:r>
            <a:endParaRPr lang="en-US" altLang="ko-KR" sz="2800" b="1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하나도 없을 때까지 해야함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주로 차량이나 매장 정문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타일을 선택하면 다음 타일이 굉장히 느린 속도로 나옴</a:t>
            </a: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사용자 신뢰도가 높을 경우 타일이 빨리 나오거나 한 타일을 한 번만 찍고 끝나는 유형도</a:t>
            </a:r>
            <a:r>
              <a:rPr lang="en-US" altLang="ko-KR" sz="2000" dirty="0"/>
              <a:t> </a:t>
            </a:r>
            <a:r>
              <a:rPr lang="ko-KR" altLang="en-US" sz="2000" dirty="0"/>
              <a:t>존재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800" b="1" dirty="0"/>
              <a:t>16</a:t>
            </a:r>
            <a:r>
              <a:rPr lang="ko-KR" altLang="en-US" sz="2800" b="1" dirty="0"/>
              <a:t>개 타일 중 ○○○이 있는 타일을 모두 찍기</a:t>
            </a: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주로 표지판</a:t>
            </a: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조금만 걸쳐져 있는 타일이 있는 경우가 많음</a:t>
            </a: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보통은 조금 걸쳐져 있으면 정답으로 판정하지 않음</a:t>
            </a:r>
          </a:p>
        </p:txBody>
      </p:sp>
    </p:spTree>
    <p:extLst>
      <p:ext uri="{BB962C8B-B14F-4D97-AF65-F5344CB8AC3E}">
        <p14:creationId xmlns:p14="http://schemas.microsoft.com/office/powerpoint/2010/main" val="3892727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그림 7" descr="하늘, 실외, 평면, 비행이(가) 표시된 사진&#10;&#10;자동 생성된 설명">
            <a:extLst>
              <a:ext uri="{FF2B5EF4-FFF2-40B4-BE49-F238E27FC236}">
                <a16:creationId xmlns:a16="http://schemas.microsoft.com/office/drawing/2014/main" id="{017D925D-671D-4EA0-A9DE-7CFCAA606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3" r="16698" b="-1"/>
          <a:stretch/>
        </p:blipFill>
        <p:spPr>
          <a:xfrm>
            <a:off x="624828" y="557190"/>
            <a:ext cx="5365590" cy="5743612"/>
          </a:xfrm>
          <a:prstGeom prst="rect">
            <a:avLst/>
          </a:prstGeom>
        </p:spPr>
      </p:pic>
      <p:pic>
        <p:nvPicPr>
          <p:cNvPr id="5" name="그림 4" descr="잔디, 실외, 조그만이(가) 표시된 사진&#10;&#10;자동 생성된 설명">
            <a:extLst>
              <a:ext uri="{FF2B5EF4-FFF2-40B4-BE49-F238E27FC236}">
                <a16:creationId xmlns:a16="http://schemas.microsoft.com/office/drawing/2014/main" id="{B7CCF5CF-C9AF-4AA6-9F00-A415E3B55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3" r="12038" b="2"/>
          <a:stretch/>
        </p:blipFill>
        <p:spPr>
          <a:xfrm>
            <a:off x="6201583" y="557190"/>
            <a:ext cx="5346948" cy="57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96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2B278-1BC3-49F5-A021-AAEBA15104FE}"/>
              </a:ext>
            </a:extLst>
          </p:cNvPr>
          <p:cNvSpPr txBox="1"/>
          <p:nvPr/>
        </p:nvSpPr>
        <p:spPr>
          <a:xfrm>
            <a:off x="1156129" y="2644170"/>
            <a:ext cx="98797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b="1" dirty="0"/>
              <a:t>reCAPTCHA .</a:t>
            </a:r>
            <a:r>
              <a:rPr lang="en-US" altLang="ko-KR" sz="9600" b="1" dirty="0" err="1"/>
              <a:t>V3</a:t>
            </a:r>
            <a:endParaRPr lang="ko-KR" altLang="en-US" sz="9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24316-1FAC-40EB-AE39-67576160C63E}"/>
              </a:ext>
            </a:extLst>
          </p:cNvPr>
          <p:cNvSpPr txBox="1"/>
          <p:nvPr/>
        </p:nvSpPr>
        <p:spPr>
          <a:xfrm>
            <a:off x="5019963" y="4989577"/>
            <a:ext cx="215207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김성원</a:t>
            </a:r>
          </a:p>
        </p:txBody>
      </p:sp>
    </p:spTree>
    <p:extLst>
      <p:ext uri="{BB962C8B-B14F-4D97-AF65-F5344CB8AC3E}">
        <p14:creationId xmlns:p14="http://schemas.microsoft.com/office/powerpoint/2010/main" val="899734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명함, 봉투이(가) 표시된 사진&#10;&#10;자동 생성된 설명">
            <a:extLst>
              <a:ext uri="{FF2B5EF4-FFF2-40B4-BE49-F238E27FC236}">
                <a16:creationId xmlns:a16="http://schemas.microsoft.com/office/drawing/2014/main" id="{E685DF47-CCD6-41D4-9ADB-A07D0773C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8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676750-2712-497A-BFD5-AB6E57CF18B8}"/>
              </a:ext>
            </a:extLst>
          </p:cNvPr>
          <p:cNvGrpSpPr/>
          <p:nvPr/>
        </p:nvGrpSpPr>
        <p:grpSpPr>
          <a:xfrm>
            <a:off x="238495" y="2354574"/>
            <a:ext cx="4531945" cy="2138403"/>
            <a:chOff x="238495" y="2331813"/>
            <a:chExt cx="4531945" cy="213840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C9A307-C786-43A3-B5CE-D36E7B64E5A5}"/>
                </a:ext>
              </a:extLst>
            </p:cNvPr>
            <p:cNvSpPr txBox="1"/>
            <p:nvPr/>
          </p:nvSpPr>
          <p:spPr>
            <a:xfrm>
              <a:off x="238495" y="2331813"/>
              <a:ext cx="4531945" cy="7694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captcha </a:t>
              </a:r>
              <a:r>
                <a:rPr lang="ko-KR" altLang="en-US" sz="4400" b="1" dirty="0"/>
                <a:t>문제점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8D35BE-D64E-44B5-A2E7-2C3C1DC4A473}"/>
                </a:ext>
              </a:extLst>
            </p:cNvPr>
            <p:cNvSpPr txBox="1"/>
            <p:nvPr/>
          </p:nvSpPr>
          <p:spPr>
            <a:xfrm>
              <a:off x="296976" y="3423776"/>
              <a:ext cx="4414982" cy="5232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매우 약한 보안 강도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D50E00-1777-46EF-8C18-C82332610F08}"/>
                </a:ext>
              </a:extLst>
            </p:cNvPr>
            <p:cNvSpPr txBox="1"/>
            <p:nvPr/>
          </p:nvSpPr>
          <p:spPr>
            <a:xfrm>
              <a:off x="296976" y="3946996"/>
              <a:ext cx="4414982" cy="5232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매우 귀찮음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9F2AC0-DFB3-4A62-B8D6-4C821736223E}"/>
              </a:ext>
            </a:extLst>
          </p:cNvPr>
          <p:cNvGrpSpPr/>
          <p:nvPr/>
        </p:nvGrpSpPr>
        <p:grpSpPr>
          <a:xfrm>
            <a:off x="4870627" y="819716"/>
            <a:ext cx="7082878" cy="5208120"/>
            <a:chOff x="4704743" y="909523"/>
            <a:chExt cx="7487257" cy="52081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0C6F22-8014-48CB-BFC6-9E84B4018EB2}"/>
                </a:ext>
              </a:extLst>
            </p:cNvPr>
            <p:cNvSpPr txBox="1"/>
            <p:nvPr/>
          </p:nvSpPr>
          <p:spPr>
            <a:xfrm>
              <a:off x="4704744" y="1700599"/>
              <a:ext cx="7399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직접 인증이 필요 없음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B26FB-8E19-40CD-BCAB-B01B49725547}"/>
                </a:ext>
              </a:extLst>
            </p:cNvPr>
            <p:cNvSpPr txBox="1"/>
            <p:nvPr/>
          </p:nvSpPr>
          <p:spPr>
            <a:xfrm>
              <a:off x="4704743" y="3282751"/>
              <a:ext cx="5587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마우스를 추적하여 점수를 매김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EB02-453C-4DA7-B415-38218683FAD5}"/>
                </a:ext>
              </a:extLst>
            </p:cNvPr>
            <p:cNvSpPr txBox="1"/>
            <p:nvPr/>
          </p:nvSpPr>
          <p:spPr>
            <a:xfrm>
              <a:off x="4704743" y="909523"/>
              <a:ext cx="4824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불편을 최소화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D8BDAC-6B0F-44EB-98AB-68E93B3D69B3}"/>
                </a:ext>
              </a:extLst>
            </p:cNvPr>
            <p:cNvSpPr txBox="1"/>
            <p:nvPr/>
          </p:nvSpPr>
          <p:spPr>
            <a:xfrm>
              <a:off x="4704743" y="2491675"/>
              <a:ext cx="67549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ARAE</a:t>
              </a:r>
              <a:r>
                <a:rPr lang="en-US" altLang="ko-KR" sz="2400" dirty="0"/>
                <a:t>(Adaptive Risk Analysis Engine) </a:t>
              </a:r>
              <a:r>
                <a:rPr lang="ko-KR" altLang="en-US" sz="2400" dirty="0"/>
                <a:t>기반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31A0C8-BD2C-490E-87DD-E64C52BB3241}"/>
                </a:ext>
              </a:extLst>
            </p:cNvPr>
            <p:cNvSpPr txBox="1"/>
            <p:nvPr/>
          </p:nvSpPr>
          <p:spPr>
            <a:xfrm>
              <a:off x="4704744" y="4073827"/>
              <a:ext cx="7024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좋은 상호작용과 나쁜 상호작용으로 점수를 매김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0C259E-F37C-4C2D-9251-D22DBF14895C}"/>
                </a:ext>
              </a:extLst>
            </p:cNvPr>
            <p:cNvSpPr txBox="1"/>
            <p:nvPr/>
          </p:nvSpPr>
          <p:spPr>
            <a:xfrm>
              <a:off x="4704744" y="4864903"/>
              <a:ext cx="7487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높은 점수를 사람으로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낮은 점수를 컴퓨터로 식별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5B8987-2EFF-4EB8-BDFD-54A1FB0E3EE5}"/>
                </a:ext>
              </a:extLst>
            </p:cNvPr>
            <p:cNvSpPr txBox="1"/>
            <p:nvPr/>
          </p:nvSpPr>
          <p:spPr>
            <a:xfrm>
              <a:off x="4704743" y="5655978"/>
              <a:ext cx="5274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아직은 베타 버전</a:t>
              </a:r>
            </a:p>
          </p:txBody>
        </p:sp>
      </p:grp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238AF68B-57D9-470D-80C8-A983822CE6BA}"/>
              </a:ext>
            </a:extLst>
          </p:cNvPr>
          <p:cNvCxnSpPr>
            <a:stCxn id="2" idx="0"/>
          </p:cNvCxnSpPr>
          <p:nvPr/>
        </p:nvCxnSpPr>
        <p:spPr>
          <a:xfrm rot="5400000" flipH="1" flipV="1">
            <a:off x="3076765" y="822395"/>
            <a:ext cx="959883" cy="2104477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807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2B278-1BC3-49F5-A021-AAEBA15104FE}"/>
              </a:ext>
            </a:extLst>
          </p:cNvPr>
          <p:cNvSpPr txBox="1"/>
          <p:nvPr/>
        </p:nvSpPr>
        <p:spPr>
          <a:xfrm>
            <a:off x="1156129" y="2644170"/>
            <a:ext cx="98797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b="1" dirty="0"/>
              <a:t>마무리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24316-1FAC-40EB-AE39-67576160C63E}"/>
              </a:ext>
            </a:extLst>
          </p:cNvPr>
          <p:cNvSpPr txBox="1"/>
          <p:nvPr/>
        </p:nvSpPr>
        <p:spPr>
          <a:xfrm>
            <a:off x="5019963" y="4989577"/>
            <a:ext cx="215207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김성원</a:t>
            </a:r>
          </a:p>
        </p:txBody>
      </p:sp>
    </p:spTree>
    <p:extLst>
      <p:ext uri="{BB962C8B-B14F-4D97-AF65-F5344CB8AC3E}">
        <p14:creationId xmlns:p14="http://schemas.microsoft.com/office/powerpoint/2010/main" val="4006577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21246A-8CE3-40E0-A035-BFBF919176C0}"/>
              </a:ext>
            </a:extLst>
          </p:cNvPr>
          <p:cNvSpPr txBox="1"/>
          <p:nvPr/>
        </p:nvSpPr>
        <p:spPr>
          <a:xfrm>
            <a:off x="193963" y="312762"/>
            <a:ext cx="257694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/>
              <a:t>PHP </a:t>
            </a:r>
            <a:r>
              <a:rPr lang="ko-KR" altLang="en-US" sz="3200" b="1" dirty="0"/>
              <a:t>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30129-6EAE-4A1E-A2A5-6585C123983F}"/>
              </a:ext>
            </a:extLst>
          </p:cNvPr>
          <p:cNvSpPr txBox="1"/>
          <p:nvPr/>
        </p:nvSpPr>
        <p:spPr>
          <a:xfrm>
            <a:off x="2835564" y="312762"/>
            <a:ext cx="916247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(전략)</a:t>
            </a:r>
          </a:p>
          <a:p>
            <a:endParaRPr lang="ko-KR" altLang="en-US" sz="700" dirty="0"/>
          </a:p>
          <a:p>
            <a:r>
              <a:rPr lang="ko-KR" altLang="en-US" sz="700" dirty="0"/>
              <a:t>	$</a:t>
            </a:r>
            <a:r>
              <a:rPr lang="ko-KR" altLang="en-US" sz="700" dirty="0" err="1"/>
              <a:t>zsfN</a:t>
            </a:r>
            <a:r>
              <a:rPr lang="ko-KR" altLang="en-US" sz="700" dirty="0"/>
              <a:t> = 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codeForm</a:t>
            </a:r>
            <a:r>
              <a:rPr lang="ko-KR" altLang="en-US" sz="700" dirty="0"/>
              <a:t>'];</a:t>
            </a:r>
          </a:p>
          <a:p>
            <a:r>
              <a:rPr lang="ko-KR" altLang="en-US" sz="700" dirty="0"/>
              <a:t>	</a:t>
            </a:r>
            <a:r>
              <a:rPr lang="ko-KR" altLang="en-US" sz="700" dirty="0" err="1"/>
              <a:t>switch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zsfN</a:t>
            </a:r>
            <a:r>
              <a:rPr lang="ko-KR" altLang="en-US" sz="700" dirty="0"/>
              <a:t> ) {</a:t>
            </a:r>
          </a:p>
          <a:p>
            <a:r>
              <a:rPr lang="ko-KR" altLang="en-US" sz="700" dirty="0"/>
              <a:t>		</a:t>
            </a:r>
            <a:r>
              <a:rPr lang="ko-KR" altLang="en-US" sz="700" dirty="0" err="1"/>
              <a:t>case</a:t>
            </a:r>
            <a:r>
              <a:rPr lang="ko-KR" altLang="en-US" sz="700" dirty="0"/>
              <a:t> 1:	# </a:t>
            </a:r>
            <a:r>
              <a:rPr lang="ko-KR" altLang="en-US" sz="700" dirty="0" err="1"/>
              <a:t>A</a:t>
            </a:r>
            <a:r>
              <a:rPr lang="ko-KR" altLang="en-US" sz="700" dirty="0"/>
              <a:t> 와 </a:t>
            </a:r>
            <a:r>
              <a:rPr lang="ko-KR" altLang="en-US" sz="700" dirty="0" err="1"/>
              <a:t>B</a:t>
            </a:r>
            <a:r>
              <a:rPr lang="ko-KR" altLang="en-US" sz="700" dirty="0"/>
              <a:t> 중 큰 수는?</a:t>
            </a:r>
          </a:p>
          <a:p>
            <a:r>
              <a:rPr lang="ko-KR" altLang="en-US" sz="700" dirty="0"/>
              <a:t>			</a:t>
            </a:r>
            <a:r>
              <a:rPr lang="ko-KR" altLang="en-US" sz="700" dirty="0" err="1"/>
              <a:t>if</a:t>
            </a:r>
            <a:r>
              <a:rPr lang="ko-KR" altLang="en-US" sz="700" dirty="0"/>
              <a:t> ( </a:t>
            </a:r>
            <a:r>
              <a:rPr lang="ko-KR" altLang="en-US" sz="700" dirty="0" err="1"/>
              <a:t>isset</a:t>
            </a:r>
            <a:r>
              <a:rPr lang="ko-KR" altLang="en-US" sz="700" dirty="0"/>
              <a:t>($</a:t>
            </a:r>
            <a:r>
              <a:rPr lang="ko-KR" altLang="en-US" sz="700" dirty="0" err="1"/>
              <a:t>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codeCfg</a:t>
            </a:r>
            <a:r>
              <a:rPr lang="ko-KR" altLang="en-US" sz="700" dirty="0"/>
              <a:t>'][1]) &amp;&amp; </a:t>
            </a:r>
            <a:r>
              <a:rPr lang="ko-KR" altLang="en-US" sz="700" dirty="0" err="1"/>
              <a:t>zsfVarChk</a:t>
            </a:r>
            <a:r>
              <a:rPr lang="ko-KR" altLang="en-US" sz="700" dirty="0"/>
              <a:t>($</a:t>
            </a:r>
            <a:r>
              <a:rPr lang="ko-KR" altLang="en-US" sz="700" dirty="0" err="1"/>
              <a:t>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codeCfg</a:t>
            </a:r>
            <a:r>
              <a:rPr lang="ko-KR" altLang="en-US" sz="700" dirty="0"/>
              <a:t>'][1],0,9) ) { 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codeCfg</a:t>
            </a:r>
            <a:r>
              <a:rPr lang="ko-KR" altLang="en-US" sz="700" dirty="0"/>
              <a:t>'][1] = </a:t>
            </a:r>
            <a:r>
              <a:rPr lang="ko-KR" altLang="en-US" sz="700" dirty="0" err="1"/>
              <a:t>intval</a:t>
            </a:r>
            <a:r>
              <a:rPr lang="ko-KR" altLang="en-US" sz="700" dirty="0"/>
              <a:t>($</a:t>
            </a:r>
            <a:r>
              <a:rPr lang="ko-KR" altLang="en-US" sz="700" dirty="0" err="1"/>
              <a:t>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codeCfg</a:t>
            </a:r>
            <a:r>
              <a:rPr lang="ko-KR" altLang="en-US" sz="700" dirty="0"/>
              <a:t>'][1]); }</a:t>
            </a:r>
          </a:p>
          <a:p>
            <a:r>
              <a:rPr lang="ko-KR" altLang="en-US" sz="700" dirty="0"/>
              <a:t>			$</a:t>
            </a:r>
            <a:r>
              <a:rPr lang="ko-KR" altLang="en-US" sz="700" dirty="0" err="1"/>
              <a:t>zsfMax</a:t>
            </a:r>
            <a:r>
              <a:rPr lang="ko-KR" altLang="en-US" sz="700" dirty="0"/>
              <a:t> = </a:t>
            </a:r>
            <a:r>
              <a:rPr lang="ko-KR" altLang="en-US" sz="700" dirty="0" err="1"/>
              <a:t>pow</a:t>
            </a:r>
            <a:r>
              <a:rPr lang="ko-KR" altLang="en-US" sz="700" dirty="0"/>
              <a:t>(10, 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codeCfg</a:t>
            </a:r>
            <a:r>
              <a:rPr lang="ko-KR" altLang="en-US" sz="700" dirty="0"/>
              <a:t>'][1]) - 1;</a:t>
            </a:r>
          </a:p>
          <a:p>
            <a:r>
              <a:rPr lang="ko-KR" altLang="en-US" sz="700" dirty="0"/>
              <a:t>			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 = </a:t>
            </a:r>
            <a:r>
              <a:rPr lang="ko-KR" altLang="en-US" sz="700" dirty="0" err="1"/>
              <a:t>array</a:t>
            </a:r>
            <a:r>
              <a:rPr lang="ko-KR" altLang="en-US" sz="700" dirty="0"/>
              <a:t> ( </a:t>
            </a:r>
            <a:r>
              <a:rPr lang="ko-KR" altLang="en-US" sz="700" dirty="0" err="1"/>
              <a:t>mt_rand</a:t>
            </a:r>
            <a:r>
              <a:rPr lang="ko-KR" altLang="en-US" sz="700" dirty="0"/>
              <a:t>(1,$</a:t>
            </a:r>
            <a:r>
              <a:rPr lang="ko-KR" altLang="en-US" sz="700" dirty="0" err="1"/>
              <a:t>zsfMax</a:t>
            </a:r>
            <a:r>
              <a:rPr lang="ko-KR" altLang="en-US" sz="700" dirty="0"/>
              <a:t>), </a:t>
            </a:r>
            <a:r>
              <a:rPr lang="ko-KR" altLang="en-US" sz="700" dirty="0" err="1"/>
              <a:t>mt_rand</a:t>
            </a:r>
            <a:r>
              <a:rPr lang="ko-KR" altLang="en-US" sz="700" dirty="0"/>
              <a:t>(1,$</a:t>
            </a:r>
            <a:r>
              <a:rPr lang="ko-KR" altLang="en-US" sz="700" dirty="0" err="1"/>
              <a:t>zsfMax</a:t>
            </a:r>
            <a:r>
              <a:rPr lang="ko-KR" altLang="en-US" sz="700" dirty="0"/>
              <a:t>) );</a:t>
            </a:r>
          </a:p>
          <a:p>
            <a:r>
              <a:rPr lang="ko-KR" altLang="en-US" sz="700" dirty="0"/>
              <a:t>			</a:t>
            </a:r>
            <a:r>
              <a:rPr lang="ko-KR" altLang="en-US" sz="700" dirty="0" err="1"/>
              <a:t>if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[0] == 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[1] ) { 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[0] --; </a:t>
            </a:r>
            <a:r>
              <a:rPr lang="ko-KR" altLang="en-US" sz="700" dirty="0" err="1"/>
              <a:t>shuffle</a:t>
            </a:r>
            <a:r>
              <a:rPr lang="ko-KR" altLang="en-US" sz="700" dirty="0"/>
              <a:t>($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); }</a:t>
            </a:r>
          </a:p>
          <a:p>
            <a:r>
              <a:rPr lang="ko-KR" altLang="en-US" sz="700" dirty="0"/>
              <a:t>			$</a:t>
            </a:r>
            <a:r>
              <a:rPr lang="ko-KR" altLang="en-US" sz="700" dirty="0" err="1"/>
              <a:t>zsfA</a:t>
            </a:r>
            <a:r>
              <a:rPr lang="ko-KR" altLang="en-US" sz="700" dirty="0"/>
              <a:t> = </a:t>
            </a:r>
            <a:r>
              <a:rPr lang="ko-KR" altLang="en-US" sz="700" dirty="0" err="1"/>
              <a:t>max</a:t>
            </a:r>
            <a:r>
              <a:rPr lang="ko-KR" altLang="en-US" sz="700" dirty="0"/>
              <a:t>($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);</a:t>
            </a:r>
          </a:p>
          <a:p>
            <a:r>
              <a:rPr lang="ko-KR" altLang="en-US" sz="700" dirty="0"/>
              <a:t>			</a:t>
            </a:r>
            <a:r>
              <a:rPr lang="ko-KR" altLang="en-US" sz="700" dirty="0" err="1"/>
              <a:t>switch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view</a:t>
            </a:r>
            <a:r>
              <a:rPr lang="ko-KR" altLang="en-US" sz="700" dirty="0"/>
              <a:t>'] ) {</a:t>
            </a:r>
          </a:p>
          <a:p>
            <a:r>
              <a:rPr lang="ko-KR" altLang="en-US" sz="700" dirty="0"/>
              <a:t>				</a:t>
            </a:r>
            <a:r>
              <a:rPr lang="ko-KR" altLang="en-US" sz="700" dirty="0" err="1"/>
              <a:t>case</a:t>
            </a:r>
            <a:r>
              <a:rPr lang="ko-KR" altLang="en-US" sz="700" dirty="0"/>
              <a:t> 3:</a:t>
            </a:r>
          </a:p>
          <a:p>
            <a:r>
              <a:rPr lang="ko-KR" altLang="en-US" sz="700" dirty="0"/>
              <a:t>					$</a:t>
            </a:r>
            <a:r>
              <a:rPr lang="ko-KR" altLang="en-US" sz="700" dirty="0" err="1"/>
              <a:t>zsfQ</a:t>
            </a:r>
            <a:r>
              <a:rPr lang="ko-KR" altLang="en-US" sz="700" dirty="0"/>
              <a:t> = 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[0].$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josa</a:t>
            </a:r>
            <a:r>
              <a:rPr lang="ko-KR" altLang="en-US" sz="700" dirty="0"/>
              <a:t>'][$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jong</a:t>
            </a:r>
            <a:r>
              <a:rPr lang="ko-KR" altLang="en-US" sz="700" dirty="0"/>
              <a:t>'][</a:t>
            </a:r>
            <a:r>
              <a:rPr lang="ko-KR" altLang="en-US" sz="700" dirty="0" err="1"/>
              <a:t>substr</a:t>
            </a:r>
            <a:r>
              <a:rPr lang="ko-KR" altLang="en-US" sz="700" dirty="0"/>
              <a:t>($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[0],-1)]].' '.$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[1].'중 큰 수는?';</a:t>
            </a:r>
          </a:p>
          <a:p>
            <a:r>
              <a:rPr lang="ko-KR" altLang="en-US" sz="700" dirty="0"/>
              <a:t>					</a:t>
            </a:r>
            <a:r>
              <a:rPr lang="ko-KR" altLang="en-US" sz="700" dirty="0" err="1"/>
              <a:t>break</a:t>
            </a:r>
            <a:r>
              <a:rPr lang="ko-KR" altLang="en-US" sz="700" dirty="0"/>
              <a:t>;</a:t>
            </a:r>
          </a:p>
          <a:p>
            <a:r>
              <a:rPr lang="ko-KR" altLang="en-US" sz="700" dirty="0"/>
              <a:t>				</a:t>
            </a:r>
            <a:r>
              <a:rPr lang="ko-KR" altLang="en-US" sz="700" dirty="0" err="1"/>
              <a:t>default</a:t>
            </a:r>
            <a:r>
              <a:rPr lang="ko-KR" altLang="en-US" sz="700" dirty="0"/>
              <a:t>:</a:t>
            </a:r>
          </a:p>
          <a:p>
            <a:r>
              <a:rPr lang="ko-KR" altLang="en-US" sz="700" dirty="0"/>
              <a:t>					$</a:t>
            </a:r>
            <a:r>
              <a:rPr lang="ko-KR" altLang="en-US" sz="700" dirty="0" err="1"/>
              <a:t>zsfQ</a:t>
            </a:r>
            <a:r>
              <a:rPr lang="ko-KR" altLang="en-US" sz="700" dirty="0"/>
              <a:t> = '</a:t>
            </a:r>
            <a:r>
              <a:rPr lang="ko-KR" altLang="en-US" sz="700" dirty="0" err="1"/>
              <a:t>WHICH</a:t>
            </a:r>
            <a:r>
              <a:rPr lang="ko-KR" altLang="en-US" sz="700" dirty="0"/>
              <a:t> </a:t>
            </a:r>
            <a:r>
              <a:rPr lang="ko-KR" altLang="en-US" sz="700" dirty="0" err="1"/>
              <a:t>IS</a:t>
            </a:r>
            <a:r>
              <a:rPr lang="ko-KR" altLang="en-US" sz="700" dirty="0"/>
              <a:t> </a:t>
            </a:r>
            <a:r>
              <a:rPr lang="ko-KR" altLang="en-US" sz="700" dirty="0" err="1"/>
              <a:t>BIGGER</a:t>
            </a:r>
            <a:r>
              <a:rPr lang="ko-KR" altLang="en-US" sz="700" dirty="0"/>
              <a:t> '.$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[0].' </a:t>
            </a:r>
            <a:r>
              <a:rPr lang="ko-KR" altLang="en-US" sz="700" dirty="0" err="1"/>
              <a:t>OR</a:t>
            </a:r>
            <a:r>
              <a:rPr lang="ko-KR" altLang="en-US" sz="700" dirty="0"/>
              <a:t> '.$</a:t>
            </a:r>
            <a:r>
              <a:rPr lang="ko-KR" altLang="en-US" sz="700" dirty="0" err="1"/>
              <a:t>zsfNum</a:t>
            </a:r>
            <a:r>
              <a:rPr lang="ko-KR" altLang="en-US" sz="700" dirty="0"/>
              <a:t>[1].' ?';</a:t>
            </a:r>
          </a:p>
          <a:p>
            <a:r>
              <a:rPr lang="ko-KR" altLang="en-US" sz="700" dirty="0"/>
              <a:t>			}</a:t>
            </a:r>
          </a:p>
          <a:p>
            <a:r>
              <a:rPr lang="ko-KR" altLang="en-US" sz="700" dirty="0"/>
              <a:t>			</a:t>
            </a:r>
            <a:r>
              <a:rPr lang="ko-KR" altLang="en-US" sz="700" dirty="0" err="1"/>
              <a:t>break</a:t>
            </a:r>
            <a:r>
              <a:rPr lang="ko-KR" altLang="en-US" sz="700" dirty="0"/>
              <a:t>;</a:t>
            </a:r>
          </a:p>
          <a:p>
            <a:endParaRPr lang="ko-KR" altLang="en-US" sz="700" dirty="0"/>
          </a:p>
          <a:p>
            <a:r>
              <a:rPr lang="ko-KR" altLang="en-US" sz="700" dirty="0"/>
              <a:t>(중략)</a:t>
            </a:r>
          </a:p>
          <a:p>
            <a:endParaRPr lang="ko-KR" altLang="en-US" sz="700" dirty="0"/>
          </a:p>
          <a:p>
            <a:r>
              <a:rPr lang="ko-KR" altLang="en-US" sz="700" dirty="0"/>
              <a:t>$</a:t>
            </a:r>
            <a:r>
              <a:rPr lang="ko-KR" altLang="en-US" sz="700" dirty="0" err="1"/>
              <a:t>zsfIm</a:t>
            </a:r>
            <a:r>
              <a:rPr lang="ko-KR" altLang="en-US" sz="700" dirty="0"/>
              <a:t> = </a:t>
            </a:r>
            <a:r>
              <a:rPr lang="ko-KR" altLang="en-US" sz="700" dirty="0" err="1"/>
              <a:t>imageCreateTrueColor</a:t>
            </a:r>
            <a:r>
              <a:rPr lang="ko-KR" altLang="en-US" sz="700" dirty="0"/>
              <a:t> ($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imW</a:t>
            </a:r>
            <a:r>
              <a:rPr lang="ko-KR" altLang="en-US" sz="700" dirty="0"/>
              <a:t>'],$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imH</a:t>
            </a:r>
            <a:r>
              <a:rPr lang="ko-KR" altLang="en-US" sz="700" dirty="0"/>
              <a:t>']);</a:t>
            </a:r>
          </a:p>
          <a:p>
            <a:r>
              <a:rPr lang="ko-KR" altLang="en-US" sz="700" dirty="0"/>
              <a:t>$</a:t>
            </a:r>
            <a:r>
              <a:rPr lang="ko-KR" altLang="en-US" sz="700" dirty="0" err="1"/>
              <a:t>zsfCol</a:t>
            </a:r>
            <a:r>
              <a:rPr lang="ko-KR" altLang="en-US" sz="700" dirty="0"/>
              <a:t> = </a:t>
            </a:r>
            <a:r>
              <a:rPr lang="ko-KR" altLang="en-US" sz="700" dirty="0" err="1"/>
              <a:t>array</a:t>
            </a:r>
            <a:r>
              <a:rPr lang="ko-KR" altLang="en-US" sz="700" dirty="0"/>
              <a:t> ( </a:t>
            </a:r>
            <a:r>
              <a:rPr lang="ko-KR" altLang="en-US" sz="700" dirty="0" err="1"/>
              <a:t>array</a:t>
            </a:r>
            <a:r>
              <a:rPr lang="ko-KR" altLang="en-US" sz="700" dirty="0"/>
              <a:t>(</a:t>
            </a:r>
            <a:r>
              <a:rPr lang="ko-KR" altLang="en-US" sz="700" dirty="0" err="1"/>
              <a:t>mt_rand</a:t>
            </a:r>
            <a:r>
              <a:rPr lang="ko-KR" altLang="en-US" sz="700" dirty="0"/>
              <a:t>(0,115), </a:t>
            </a:r>
            <a:r>
              <a:rPr lang="ko-KR" altLang="en-US" sz="700" dirty="0" err="1"/>
              <a:t>mt_rand</a:t>
            </a:r>
            <a:r>
              <a:rPr lang="ko-KR" altLang="en-US" sz="700" dirty="0"/>
              <a:t>(0,115), </a:t>
            </a:r>
            <a:r>
              <a:rPr lang="ko-KR" altLang="en-US" sz="700" dirty="0" err="1"/>
              <a:t>mt_rand</a:t>
            </a:r>
            <a:r>
              <a:rPr lang="ko-KR" altLang="en-US" sz="700" dirty="0"/>
              <a:t>(0,115)), </a:t>
            </a:r>
            <a:r>
              <a:rPr lang="ko-KR" altLang="en-US" sz="700" dirty="0" err="1"/>
              <a:t>array</a:t>
            </a:r>
            <a:r>
              <a:rPr lang="ko-KR" altLang="en-US" sz="700" dirty="0"/>
              <a:t>(</a:t>
            </a:r>
            <a:r>
              <a:rPr lang="ko-KR" altLang="en-US" sz="700" dirty="0" err="1"/>
              <a:t>mt_rand</a:t>
            </a:r>
            <a:r>
              <a:rPr lang="ko-KR" altLang="en-US" sz="700" dirty="0"/>
              <a:t>(175,255), </a:t>
            </a:r>
            <a:r>
              <a:rPr lang="ko-KR" altLang="en-US" sz="700" dirty="0" err="1"/>
              <a:t>mt_rand</a:t>
            </a:r>
            <a:r>
              <a:rPr lang="ko-KR" altLang="en-US" sz="700" dirty="0"/>
              <a:t>(175,255), </a:t>
            </a:r>
            <a:r>
              <a:rPr lang="ko-KR" altLang="en-US" sz="700" dirty="0" err="1"/>
              <a:t>mt_rand</a:t>
            </a:r>
            <a:r>
              <a:rPr lang="ko-KR" altLang="en-US" sz="700" dirty="0"/>
              <a:t>(175,255)) );</a:t>
            </a:r>
          </a:p>
          <a:p>
            <a:r>
              <a:rPr lang="ko-KR" altLang="en-US" sz="700" dirty="0" err="1"/>
              <a:t>shuffle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zsfCol</a:t>
            </a:r>
            <a:r>
              <a:rPr lang="ko-KR" altLang="en-US" sz="700" dirty="0"/>
              <a:t> );</a:t>
            </a:r>
          </a:p>
          <a:p>
            <a:r>
              <a:rPr lang="ko-KR" altLang="en-US" sz="700" dirty="0"/>
              <a:t>$</a:t>
            </a:r>
            <a:r>
              <a:rPr lang="ko-KR" altLang="en-US" sz="700" dirty="0" err="1"/>
              <a:t>zsfImBg</a:t>
            </a:r>
            <a:r>
              <a:rPr lang="ko-KR" altLang="en-US" sz="700" dirty="0"/>
              <a:t> = </a:t>
            </a:r>
            <a:r>
              <a:rPr lang="ko-KR" altLang="en-US" sz="700" dirty="0" err="1"/>
              <a:t>imageColorAllocate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zsfIm</a:t>
            </a:r>
            <a:r>
              <a:rPr lang="ko-KR" altLang="en-US" sz="700" dirty="0"/>
              <a:t> , $</a:t>
            </a:r>
            <a:r>
              <a:rPr lang="ko-KR" altLang="en-US" sz="700" dirty="0" err="1"/>
              <a:t>zsfCol</a:t>
            </a:r>
            <a:r>
              <a:rPr lang="ko-KR" altLang="en-US" sz="700" dirty="0"/>
              <a:t>[0][0] , $</a:t>
            </a:r>
            <a:r>
              <a:rPr lang="ko-KR" altLang="en-US" sz="700" dirty="0" err="1"/>
              <a:t>zsfCol</a:t>
            </a:r>
            <a:r>
              <a:rPr lang="ko-KR" altLang="en-US" sz="700" dirty="0"/>
              <a:t>[0][1] , $</a:t>
            </a:r>
            <a:r>
              <a:rPr lang="ko-KR" altLang="en-US" sz="700" dirty="0" err="1"/>
              <a:t>zsfCol</a:t>
            </a:r>
            <a:r>
              <a:rPr lang="ko-KR" altLang="en-US" sz="700" dirty="0"/>
              <a:t>[0][2] ) ;</a:t>
            </a:r>
          </a:p>
          <a:p>
            <a:r>
              <a:rPr lang="ko-KR" altLang="en-US" sz="700" dirty="0"/>
              <a:t>$</a:t>
            </a:r>
            <a:r>
              <a:rPr lang="ko-KR" altLang="en-US" sz="700" dirty="0" err="1"/>
              <a:t>zsfImFg</a:t>
            </a:r>
            <a:r>
              <a:rPr lang="ko-KR" altLang="en-US" sz="700" dirty="0"/>
              <a:t> = </a:t>
            </a:r>
            <a:r>
              <a:rPr lang="ko-KR" altLang="en-US" sz="700" dirty="0" err="1"/>
              <a:t>imageColorAllocate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zsfIm</a:t>
            </a:r>
            <a:r>
              <a:rPr lang="ko-KR" altLang="en-US" sz="700" dirty="0"/>
              <a:t> , $</a:t>
            </a:r>
            <a:r>
              <a:rPr lang="ko-KR" altLang="en-US" sz="700" dirty="0" err="1"/>
              <a:t>zsfCol</a:t>
            </a:r>
            <a:r>
              <a:rPr lang="ko-KR" altLang="en-US" sz="700" dirty="0"/>
              <a:t>[1][0] , $</a:t>
            </a:r>
            <a:r>
              <a:rPr lang="ko-KR" altLang="en-US" sz="700" dirty="0" err="1"/>
              <a:t>zsfCol</a:t>
            </a:r>
            <a:r>
              <a:rPr lang="ko-KR" altLang="en-US" sz="700" dirty="0"/>
              <a:t>[1][1] , $</a:t>
            </a:r>
            <a:r>
              <a:rPr lang="ko-KR" altLang="en-US" sz="700" dirty="0" err="1"/>
              <a:t>zsfCol</a:t>
            </a:r>
            <a:r>
              <a:rPr lang="ko-KR" altLang="en-US" sz="700" dirty="0"/>
              <a:t>[1][2] ) ;</a:t>
            </a:r>
          </a:p>
          <a:p>
            <a:r>
              <a:rPr lang="ko-KR" altLang="en-US" sz="700" dirty="0" err="1"/>
              <a:t>imagefill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zsfIm</a:t>
            </a:r>
            <a:r>
              <a:rPr lang="ko-KR" altLang="en-US" sz="700" dirty="0"/>
              <a:t> , 0 , 0 , $</a:t>
            </a:r>
            <a:r>
              <a:rPr lang="ko-KR" altLang="en-US" sz="700" dirty="0" err="1"/>
              <a:t>zsfImBg</a:t>
            </a:r>
            <a:r>
              <a:rPr lang="ko-KR" altLang="en-US" sz="700" dirty="0"/>
              <a:t> ) ;</a:t>
            </a:r>
          </a:p>
          <a:p>
            <a:r>
              <a:rPr lang="ko-KR" altLang="en-US" sz="700" dirty="0"/>
              <a:t># 글자 새기기</a:t>
            </a:r>
          </a:p>
          <a:p>
            <a:r>
              <a:rPr lang="ko-KR" altLang="en-US" sz="700" dirty="0"/>
              <a:t>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offX</a:t>
            </a:r>
            <a:r>
              <a:rPr lang="ko-KR" altLang="en-US" sz="700" dirty="0"/>
              <a:t>']=0;</a:t>
            </a:r>
          </a:p>
          <a:p>
            <a:r>
              <a:rPr lang="ko-KR" altLang="en-US" sz="700" dirty="0" err="1"/>
              <a:t>foreach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zsfQArr</a:t>
            </a:r>
            <a:r>
              <a:rPr lang="ko-KR" altLang="en-US" sz="700" dirty="0"/>
              <a:t> </a:t>
            </a:r>
            <a:r>
              <a:rPr lang="ko-KR" altLang="en-US" sz="700" dirty="0" err="1"/>
              <a:t>as</a:t>
            </a:r>
            <a:r>
              <a:rPr lang="ko-KR" altLang="en-US" sz="700" dirty="0"/>
              <a:t> $</a:t>
            </a:r>
            <a:r>
              <a:rPr lang="ko-KR" altLang="en-US" sz="700" dirty="0" err="1"/>
              <a:t>zsfQv</a:t>
            </a:r>
            <a:r>
              <a:rPr lang="ko-KR" altLang="en-US" sz="700" dirty="0"/>
              <a:t> ) {</a:t>
            </a:r>
          </a:p>
          <a:p>
            <a:r>
              <a:rPr lang="ko-KR" altLang="en-US" sz="700" dirty="0"/>
              <a:t>	</a:t>
            </a:r>
            <a:r>
              <a:rPr lang="ko-KR" altLang="en-US" sz="700" dirty="0" err="1"/>
              <a:t>foreach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imgFontMap</a:t>
            </a:r>
            <a:r>
              <a:rPr lang="ko-KR" altLang="en-US" sz="700" dirty="0"/>
              <a:t>[$</a:t>
            </a:r>
            <a:r>
              <a:rPr lang="ko-KR" altLang="en-US" sz="700" dirty="0" err="1"/>
              <a:t>zsfQv</a:t>
            </a:r>
            <a:r>
              <a:rPr lang="ko-KR" altLang="en-US" sz="700" dirty="0"/>
              <a:t>] </a:t>
            </a:r>
            <a:r>
              <a:rPr lang="ko-KR" altLang="en-US" sz="700" dirty="0" err="1"/>
              <a:t>as</a:t>
            </a:r>
            <a:r>
              <a:rPr lang="ko-KR" altLang="en-US" sz="700" dirty="0"/>
              <a:t> $</a:t>
            </a:r>
            <a:r>
              <a:rPr lang="ko-KR" altLang="en-US" sz="700" dirty="0" err="1"/>
              <a:t>v</a:t>
            </a:r>
            <a:r>
              <a:rPr lang="ko-KR" altLang="en-US" sz="700" dirty="0"/>
              <a:t> ) {</a:t>
            </a:r>
          </a:p>
          <a:p>
            <a:r>
              <a:rPr lang="ko-KR" altLang="en-US" sz="700" dirty="0"/>
              <a:t>			$</a:t>
            </a:r>
            <a:r>
              <a:rPr lang="ko-KR" altLang="en-US" sz="700" dirty="0" err="1"/>
              <a:t>x</a:t>
            </a:r>
            <a:r>
              <a:rPr lang="ko-KR" altLang="en-US" sz="700" dirty="0"/>
              <a:t> = </a:t>
            </a:r>
            <a:r>
              <a:rPr lang="ko-KR" altLang="en-US" sz="700" dirty="0" err="1"/>
              <a:t>substr</a:t>
            </a:r>
            <a:r>
              <a:rPr lang="ko-KR" altLang="en-US" sz="700" dirty="0"/>
              <a:t>($</a:t>
            </a:r>
            <a:r>
              <a:rPr lang="ko-KR" altLang="en-US" sz="700" dirty="0" err="1"/>
              <a:t>v,0,2</a:t>
            </a:r>
            <a:r>
              <a:rPr lang="ko-KR" altLang="en-US" sz="700" dirty="0"/>
              <a:t>)*1+$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offX</a:t>
            </a:r>
            <a:r>
              <a:rPr lang="ko-KR" altLang="en-US" sz="700" dirty="0"/>
              <a:t>'];</a:t>
            </a:r>
          </a:p>
          <a:p>
            <a:r>
              <a:rPr lang="ko-KR" altLang="en-US" sz="700" dirty="0"/>
              <a:t>			$</a:t>
            </a:r>
            <a:r>
              <a:rPr lang="ko-KR" altLang="en-US" sz="700" dirty="0" err="1"/>
              <a:t>y</a:t>
            </a:r>
            <a:r>
              <a:rPr lang="ko-KR" altLang="en-US" sz="700" dirty="0"/>
              <a:t> = </a:t>
            </a:r>
            <a:r>
              <a:rPr lang="ko-KR" altLang="en-US" sz="700" dirty="0" err="1"/>
              <a:t>substr</a:t>
            </a:r>
            <a:r>
              <a:rPr lang="ko-KR" altLang="en-US" sz="700" dirty="0"/>
              <a:t>($</a:t>
            </a:r>
            <a:r>
              <a:rPr lang="ko-KR" altLang="en-US" sz="700" dirty="0" err="1"/>
              <a:t>v</a:t>
            </a:r>
            <a:r>
              <a:rPr lang="ko-KR" altLang="en-US" sz="700" dirty="0"/>
              <a:t>,-2)*1;</a:t>
            </a:r>
          </a:p>
          <a:p>
            <a:r>
              <a:rPr lang="ko-KR" altLang="en-US" sz="700" dirty="0"/>
              <a:t>			</a:t>
            </a:r>
            <a:r>
              <a:rPr lang="ko-KR" altLang="en-US" sz="700" dirty="0" err="1"/>
              <a:t>if</a:t>
            </a:r>
            <a:r>
              <a:rPr lang="ko-KR" altLang="en-US" sz="700" dirty="0"/>
              <a:t> ( </a:t>
            </a:r>
            <a:r>
              <a:rPr lang="ko-KR" altLang="en-US" sz="700" dirty="0" err="1"/>
              <a:t>isset</a:t>
            </a:r>
            <a:r>
              <a:rPr lang="ko-KR" altLang="en-US" sz="700" dirty="0"/>
              <a:t>($</a:t>
            </a:r>
            <a:r>
              <a:rPr lang="ko-KR" altLang="en-US" sz="700" dirty="0" err="1"/>
              <a:t>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distortion</a:t>
            </a:r>
            <a:r>
              <a:rPr lang="ko-KR" altLang="en-US" sz="700" dirty="0"/>
              <a:t>']) &amp;&amp; $</a:t>
            </a:r>
            <a:r>
              <a:rPr lang="ko-KR" altLang="en-US" sz="700" dirty="0" err="1"/>
              <a:t>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distortion</a:t>
            </a:r>
            <a:r>
              <a:rPr lang="ko-KR" altLang="en-US" sz="700" dirty="0"/>
              <a:t>'] == 1 ) {</a:t>
            </a:r>
          </a:p>
          <a:p>
            <a:r>
              <a:rPr lang="ko-KR" altLang="en-US" sz="700" dirty="0"/>
              <a:t>				$</a:t>
            </a:r>
            <a:r>
              <a:rPr lang="ko-KR" altLang="en-US" sz="700" dirty="0" err="1"/>
              <a:t>x</a:t>
            </a:r>
            <a:r>
              <a:rPr lang="ko-KR" altLang="en-US" sz="700" dirty="0"/>
              <a:t>=$</a:t>
            </a:r>
            <a:r>
              <a:rPr lang="ko-KR" altLang="en-US" sz="700" dirty="0" err="1"/>
              <a:t>x</a:t>
            </a:r>
            <a:r>
              <a:rPr lang="ko-KR" altLang="en-US" sz="700" dirty="0"/>
              <a:t>+(</a:t>
            </a:r>
            <a:r>
              <a:rPr lang="ko-KR" altLang="en-US" sz="700" dirty="0" err="1"/>
              <a:t>sin</a:t>
            </a:r>
            <a:r>
              <a:rPr lang="ko-KR" altLang="en-US" sz="700" dirty="0"/>
              <a:t>($</a:t>
            </a:r>
            <a:r>
              <a:rPr lang="ko-KR" altLang="en-US" sz="700" dirty="0" err="1"/>
              <a:t>x</a:t>
            </a:r>
            <a:r>
              <a:rPr lang="ko-KR" altLang="en-US" sz="700" dirty="0"/>
              <a:t>*$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[0]+$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[4])+</a:t>
            </a:r>
            <a:r>
              <a:rPr lang="ko-KR" altLang="en-US" sz="700" dirty="0" err="1"/>
              <a:t>sin</a:t>
            </a:r>
            <a:r>
              <a:rPr lang="ko-KR" altLang="en-US" sz="700" dirty="0"/>
              <a:t>($</a:t>
            </a:r>
            <a:r>
              <a:rPr lang="ko-KR" altLang="en-US" sz="700" dirty="0" err="1"/>
              <a:t>y</a:t>
            </a:r>
            <a:r>
              <a:rPr lang="ko-KR" altLang="en-US" sz="700" dirty="0"/>
              <a:t>*$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[2]+$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[5]))*$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[8]+2;</a:t>
            </a:r>
          </a:p>
          <a:p>
            <a:r>
              <a:rPr lang="ko-KR" altLang="en-US" sz="700" dirty="0"/>
              <a:t>				$</a:t>
            </a:r>
            <a:r>
              <a:rPr lang="ko-KR" altLang="en-US" sz="700" dirty="0" err="1"/>
              <a:t>y</a:t>
            </a:r>
            <a:r>
              <a:rPr lang="ko-KR" altLang="en-US" sz="700" dirty="0"/>
              <a:t>=$</a:t>
            </a:r>
            <a:r>
              <a:rPr lang="ko-KR" altLang="en-US" sz="700" dirty="0" err="1"/>
              <a:t>y</a:t>
            </a:r>
            <a:r>
              <a:rPr lang="ko-KR" altLang="en-US" sz="700" dirty="0"/>
              <a:t>+(</a:t>
            </a:r>
            <a:r>
              <a:rPr lang="ko-KR" altLang="en-US" sz="700" dirty="0" err="1"/>
              <a:t>sin</a:t>
            </a:r>
            <a:r>
              <a:rPr lang="ko-KR" altLang="en-US" sz="700" dirty="0"/>
              <a:t>($</a:t>
            </a:r>
            <a:r>
              <a:rPr lang="ko-KR" altLang="en-US" sz="700" dirty="0" err="1"/>
              <a:t>x</a:t>
            </a:r>
            <a:r>
              <a:rPr lang="ko-KR" altLang="en-US" sz="700" dirty="0"/>
              <a:t>*$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[1]+$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[6])+</a:t>
            </a:r>
            <a:r>
              <a:rPr lang="ko-KR" altLang="en-US" sz="700" dirty="0" err="1"/>
              <a:t>sin</a:t>
            </a:r>
            <a:r>
              <a:rPr lang="ko-KR" altLang="en-US" sz="700" dirty="0"/>
              <a:t>($</a:t>
            </a:r>
            <a:r>
              <a:rPr lang="ko-KR" altLang="en-US" sz="700" dirty="0" err="1"/>
              <a:t>y</a:t>
            </a:r>
            <a:r>
              <a:rPr lang="ko-KR" altLang="en-US" sz="700" dirty="0"/>
              <a:t>*$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[3]+$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[7]))*$</a:t>
            </a:r>
            <a:r>
              <a:rPr lang="ko-KR" altLang="en-US" sz="700" dirty="0" err="1"/>
              <a:t>zsfRand</a:t>
            </a:r>
            <a:r>
              <a:rPr lang="ko-KR" altLang="en-US" sz="700" dirty="0"/>
              <a:t>[9]+3;</a:t>
            </a:r>
          </a:p>
          <a:p>
            <a:r>
              <a:rPr lang="ko-KR" altLang="en-US" sz="700" dirty="0"/>
              <a:t>			}</a:t>
            </a:r>
          </a:p>
          <a:p>
            <a:r>
              <a:rPr lang="ko-KR" altLang="en-US" sz="700" dirty="0"/>
              <a:t>			</a:t>
            </a:r>
            <a:r>
              <a:rPr lang="ko-KR" altLang="en-US" sz="700" dirty="0" err="1"/>
              <a:t>imageSetPixel</a:t>
            </a:r>
            <a:r>
              <a:rPr lang="ko-KR" altLang="en-US" sz="700" dirty="0"/>
              <a:t> ( $</a:t>
            </a:r>
            <a:r>
              <a:rPr lang="ko-KR" altLang="en-US" sz="700" dirty="0" err="1"/>
              <a:t>zsfIm</a:t>
            </a:r>
            <a:r>
              <a:rPr lang="ko-KR" altLang="en-US" sz="700" dirty="0"/>
              <a:t> , $</a:t>
            </a:r>
            <a:r>
              <a:rPr lang="ko-KR" altLang="en-US" sz="700" dirty="0" err="1"/>
              <a:t>x</a:t>
            </a:r>
            <a:r>
              <a:rPr lang="ko-KR" altLang="en-US" sz="700" dirty="0"/>
              <a:t>, $</a:t>
            </a:r>
            <a:r>
              <a:rPr lang="ko-KR" altLang="en-US" sz="700" dirty="0" err="1"/>
              <a:t>y</a:t>
            </a:r>
            <a:r>
              <a:rPr lang="ko-KR" altLang="en-US" sz="700" dirty="0"/>
              <a:t>, $</a:t>
            </a:r>
            <a:r>
              <a:rPr lang="ko-KR" altLang="en-US" sz="700" dirty="0" err="1"/>
              <a:t>zsfImFg</a:t>
            </a:r>
            <a:r>
              <a:rPr lang="ko-KR" altLang="en-US" sz="700" dirty="0"/>
              <a:t> );</a:t>
            </a:r>
          </a:p>
          <a:p>
            <a:r>
              <a:rPr lang="ko-KR" altLang="en-US" sz="700" dirty="0"/>
              <a:t>	}</a:t>
            </a:r>
          </a:p>
          <a:p>
            <a:r>
              <a:rPr lang="ko-KR" altLang="en-US" sz="700" dirty="0"/>
              <a:t>	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offX</a:t>
            </a:r>
            <a:r>
              <a:rPr lang="ko-KR" altLang="en-US" sz="700" dirty="0"/>
              <a:t>'] += $</a:t>
            </a:r>
            <a:r>
              <a:rPr lang="ko-KR" altLang="en-US" sz="700" dirty="0" err="1"/>
              <a:t>imgFontEngWidth</a:t>
            </a:r>
            <a:r>
              <a:rPr lang="ko-KR" altLang="en-US" sz="700" dirty="0"/>
              <a:t>[$</a:t>
            </a:r>
            <a:r>
              <a:rPr lang="ko-KR" altLang="en-US" sz="700" dirty="0" err="1"/>
              <a:t>zsfQv</a:t>
            </a:r>
            <a:r>
              <a:rPr lang="ko-KR" altLang="en-US" sz="700" dirty="0"/>
              <a:t>]+$</a:t>
            </a:r>
            <a:r>
              <a:rPr lang="ko-KR" altLang="en-US" sz="700" dirty="0" err="1"/>
              <a:t>thisZsfCfg</a:t>
            </a:r>
            <a:r>
              <a:rPr lang="ko-KR" altLang="en-US" sz="700" dirty="0"/>
              <a:t>['</a:t>
            </a:r>
            <a:r>
              <a:rPr lang="ko-KR" altLang="en-US" sz="700" dirty="0" err="1"/>
              <a:t>letter-spacing-ratio</a:t>
            </a:r>
            <a:r>
              <a:rPr lang="ko-KR" altLang="en-US" sz="700" dirty="0"/>
              <a:t>'];</a:t>
            </a:r>
          </a:p>
          <a:p>
            <a:r>
              <a:rPr lang="ko-KR" altLang="en-US" sz="700" dirty="0"/>
              <a:t>}</a:t>
            </a:r>
          </a:p>
          <a:p>
            <a:endParaRPr lang="ko-KR" altLang="en-US" sz="700" dirty="0"/>
          </a:p>
          <a:p>
            <a:r>
              <a:rPr lang="ko-KR" altLang="en-US" sz="700" dirty="0"/>
              <a:t>(중략)</a:t>
            </a:r>
          </a:p>
          <a:p>
            <a:endParaRPr lang="ko-KR" altLang="en-US" sz="700" dirty="0"/>
          </a:p>
          <a:p>
            <a:r>
              <a:rPr lang="ko-KR" altLang="en-US" sz="700" dirty="0"/>
              <a:t>	# 보안코드 </a:t>
            </a:r>
            <a:r>
              <a:rPr lang="ko-KR" altLang="en-US" sz="700" dirty="0" err="1"/>
              <a:t>입력값의</a:t>
            </a:r>
            <a:r>
              <a:rPr lang="ko-KR" altLang="en-US" sz="700" dirty="0"/>
              <a:t> 참, 거짓 검증</a:t>
            </a:r>
          </a:p>
          <a:p>
            <a:r>
              <a:rPr lang="ko-KR" altLang="en-US" sz="700" dirty="0"/>
              <a:t>	$</a:t>
            </a:r>
            <a:r>
              <a:rPr lang="ko-KR" altLang="en-US" sz="700" dirty="0" err="1"/>
              <a:t>zsfR</a:t>
            </a:r>
            <a:r>
              <a:rPr lang="ko-KR" altLang="en-US" sz="700" dirty="0"/>
              <a:t> = </a:t>
            </a:r>
            <a:r>
              <a:rPr lang="ko-KR" altLang="en-US" sz="700" dirty="0" err="1"/>
              <a:t>false</a:t>
            </a:r>
            <a:r>
              <a:rPr lang="ko-KR" altLang="en-US" sz="700" dirty="0"/>
              <a:t>;</a:t>
            </a:r>
          </a:p>
          <a:p>
            <a:r>
              <a:rPr lang="ko-KR" altLang="en-US" sz="700" dirty="0"/>
              <a:t>	</a:t>
            </a:r>
            <a:r>
              <a:rPr lang="ko-KR" altLang="en-US" sz="700" dirty="0" err="1"/>
              <a:t>if</a:t>
            </a:r>
            <a:r>
              <a:rPr lang="ko-KR" altLang="en-US" sz="700" dirty="0"/>
              <a:t> ( </a:t>
            </a:r>
            <a:r>
              <a:rPr lang="ko-KR" altLang="en-US" sz="700" dirty="0" err="1"/>
              <a:t>isset</a:t>
            </a:r>
            <a:r>
              <a:rPr lang="ko-KR" altLang="en-US" sz="700" dirty="0"/>
              <a:t>($</a:t>
            </a:r>
            <a:r>
              <a:rPr lang="ko-KR" altLang="en-US" sz="700" dirty="0" err="1"/>
              <a:t>zsfA</a:t>
            </a:r>
            <a:r>
              <a:rPr lang="ko-KR" altLang="en-US" sz="700" dirty="0"/>
              <a:t>) &amp;&amp; $</a:t>
            </a:r>
            <a:r>
              <a:rPr lang="ko-KR" altLang="en-US" sz="700" dirty="0" err="1"/>
              <a:t>zsfA</a:t>
            </a:r>
            <a:r>
              <a:rPr lang="ko-KR" altLang="en-US" sz="700" dirty="0"/>
              <a:t> &amp;&amp; $</a:t>
            </a:r>
            <a:r>
              <a:rPr lang="ko-KR" altLang="en-US" sz="700" dirty="0" err="1"/>
              <a:t>zsfCode</a:t>
            </a:r>
            <a:r>
              <a:rPr lang="ko-KR" altLang="en-US" sz="700" dirty="0"/>
              <a:t> &amp;&amp; </a:t>
            </a:r>
            <a:r>
              <a:rPr lang="ko-KR" altLang="en-US" sz="700" dirty="0" err="1"/>
              <a:t>strtoupper</a:t>
            </a:r>
            <a:r>
              <a:rPr lang="ko-KR" altLang="en-US" sz="700" dirty="0"/>
              <a:t>($</a:t>
            </a:r>
            <a:r>
              <a:rPr lang="ko-KR" altLang="en-US" sz="700" dirty="0" err="1"/>
              <a:t>zsfCode</a:t>
            </a:r>
            <a:r>
              <a:rPr lang="ko-KR" altLang="en-US" sz="700" dirty="0"/>
              <a:t>) == $</a:t>
            </a:r>
            <a:r>
              <a:rPr lang="ko-KR" altLang="en-US" sz="700" dirty="0" err="1"/>
              <a:t>zsfA</a:t>
            </a:r>
            <a:r>
              <a:rPr lang="ko-KR" altLang="en-US" sz="700" dirty="0"/>
              <a:t> ) {	# 보안코드의 참 거짓 여부 ( 맞으면 </a:t>
            </a:r>
            <a:r>
              <a:rPr lang="ko-KR" altLang="en-US" sz="700" dirty="0" err="1"/>
              <a:t>true</a:t>
            </a:r>
            <a:r>
              <a:rPr lang="ko-KR" altLang="en-US" sz="700" dirty="0"/>
              <a:t>, 틀리면 </a:t>
            </a:r>
            <a:r>
              <a:rPr lang="ko-KR" altLang="en-US" sz="700" dirty="0" err="1"/>
              <a:t>false</a:t>
            </a:r>
            <a:r>
              <a:rPr lang="ko-KR" altLang="en-US" sz="700" dirty="0"/>
              <a:t> )</a:t>
            </a:r>
          </a:p>
          <a:p>
            <a:r>
              <a:rPr lang="ko-KR" altLang="en-US" sz="700" dirty="0"/>
              <a:t>		$</a:t>
            </a:r>
            <a:r>
              <a:rPr lang="ko-KR" altLang="en-US" sz="700" dirty="0" err="1"/>
              <a:t>zsfR</a:t>
            </a:r>
            <a:r>
              <a:rPr lang="ko-KR" altLang="en-US" sz="700" dirty="0"/>
              <a:t> = </a:t>
            </a:r>
            <a:r>
              <a:rPr lang="ko-KR" altLang="en-US" sz="700" dirty="0" err="1"/>
              <a:t>true</a:t>
            </a:r>
            <a:r>
              <a:rPr lang="ko-KR" altLang="en-US" sz="700" dirty="0"/>
              <a:t>;</a:t>
            </a:r>
          </a:p>
          <a:p>
            <a:r>
              <a:rPr lang="ko-KR" altLang="en-US" sz="700" dirty="0"/>
              <a:t>	}</a:t>
            </a:r>
          </a:p>
          <a:p>
            <a:r>
              <a:rPr lang="ko-KR" altLang="en-US" sz="700" dirty="0"/>
              <a:t>	</a:t>
            </a:r>
            <a:r>
              <a:rPr lang="ko-KR" altLang="en-US" sz="700" dirty="0" err="1"/>
              <a:t>else</a:t>
            </a:r>
            <a:r>
              <a:rPr lang="ko-KR" altLang="en-US" sz="700" dirty="0"/>
              <a:t> {</a:t>
            </a:r>
          </a:p>
          <a:p>
            <a:r>
              <a:rPr lang="ko-KR" altLang="en-US" sz="700" dirty="0"/>
              <a:t>		</a:t>
            </a:r>
            <a:r>
              <a:rPr lang="ko-KR" altLang="en-US" sz="700" dirty="0" err="1"/>
              <a:t>if</a:t>
            </a:r>
            <a:r>
              <a:rPr lang="ko-KR" altLang="en-US" sz="700" dirty="0"/>
              <a:t> ( </a:t>
            </a:r>
            <a:r>
              <a:rPr lang="ko-KR" altLang="en-US" sz="700" dirty="0" err="1"/>
              <a:t>defined</a:t>
            </a:r>
            <a:r>
              <a:rPr lang="ko-KR" altLang="en-US" sz="700" dirty="0"/>
              <a:t>( '</a:t>
            </a:r>
            <a:r>
              <a:rPr lang="ko-KR" altLang="en-US" sz="700" dirty="0" err="1"/>
              <a:t>zsfSessId</a:t>
            </a:r>
            <a:r>
              <a:rPr lang="ko-KR" altLang="en-US" sz="700" dirty="0"/>
              <a:t>' ) &amp;&amp; </a:t>
            </a:r>
            <a:r>
              <a:rPr lang="ko-KR" altLang="en-US" sz="700" dirty="0" err="1"/>
              <a:t>is_file</a:t>
            </a:r>
            <a:r>
              <a:rPr lang="ko-KR" altLang="en-US" sz="700" dirty="0"/>
              <a:t>( </a:t>
            </a:r>
            <a:r>
              <a:rPr lang="ko-KR" altLang="en-US" sz="700" dirty="0" err="1"/>
              <a:t>zsfAr</a:t>
            </a:r>
            <a:r>
              <a:rPr lang="ko-KR" altLang="en-US" sz="700" dirty="0"/>
              <a:t>.'</a:t>
            </a:r>
            <a:r>
              <a:rPr lang="ko-KR" altLang="en-US" sz="700" dirty="0" err="1"/>
              <a:t>Log</a:t>
            </a:r>
            <a:r>
              <a:rPr lang="ko-KR" altLang="en-US" sz="700" dirty="0"/>
              <a:t>/</a:t>
            </a:r>
            <a:r>
              <a:rPr lang="ko-KR" altLang="en-US" sz="700" dirty="0" err="1"/>
              <a:t>Connect</a:t>
            </a:r>
            <a:r>
              <a:rPr lang="ko-KR" altLang="en-US" sz="700" dirty="0"/>
              <a:t>/'.</a:t>
            </a:r>
            <a:r>
              <a:rPr lang="ko-KR" altLang="en-US" sz="700" dirty="0" err="1"/>
              <a:t>zsfSessId</a:t>
            </a:r>
            <a:r>
              <a:rPr lang="ko-KR" altLang="en-US" sz="700" dirty="0"/>
              <a:t>.'.</a:t>
            </a:r>
            <a:r>
              <a:rPr lang="ko-KR" altLang="en-US" sz="700" dirty="0" err="1"/>
              <a:t>php</a:t>
            </a:r>
            <a:r>
              <a:rPr lang="ko-KR" altLang="en-US" sz="700" dirty="0"/>
              <a:t>' ) ) {</a:t>
            </a:r>
          </a:p>
          <a:p>
            <a:r>
              <a:rPr lang="ko-KR" altLang="en-US" sz="700" dirty="0"/>
              <a:t>			</a:t>
            </a:r>
            <a:r>
              <a:rPr lang="ko-KR" altLang="en-US" sz="700" dirty="0" err="1"/>
              <a:t>unlink</a:t>
            </a:r>
            <a:r>
              <a:rPr lang="ko-KR" altLang="en-US" sz="700" dirty="0"/>
              <a:t> ( </a:t>
            </a:r>
            <a:r>
              <a:rPr lang="ko-KR" altLang="en-US" sz="700" dirty="0" err="1"/>
              <a:t>zsfAr</a:t>
            </a:r>
            <a:r>
              <a:rPr lang="ko-KR" altLang="en-US" sz="700" dirty="0"/>
              <a:t>.'</a:t>
            </a:r>
            <a:r>
              <a:rPr lang="ko-KR" altLang="en-US" sz="700" dirty="0" err="1"/>
              <a:t>Log</a:t>
            </a:r>
            <a:r>
              <a:rPr lang="ko-KR" altLang="en-US" sz="700" dirty="0"/>
              <a:t>/</a:t>
            </a:r>
            <a:r>
              <a:rPr lang="ko-KR" altLang="en-US" sz="700" dirty="0" err="1"/>
              <a:t>Connect</a:t>
            </a:r>
            <a:r>
              <a:rPr lang="ko-KR" altLang="en-US" sz="700" dirty="0"/>
              <a:t>/'.</a:t>
            </a:r>
            <a:r>
              <a:rPr lang="ko-KR" altLang="en-US" sz="700" dirty="0" err="1"/>
              <a:t>zsfSessId</a:t>
            </a:r>
            <a:r>
              <a:rPr lang="ko-KR" altLang="en-US" sz="700" dirty="0"/>
              <a:t>.'.</a:t>
            </a:r>
            <a:r>
              <a:rPr lang="ko-KR" altLang="en-US" sz="700" dirty="0" err="1"/>
              <a:t>php</a:t>
            </a:r>
            <a:r>
              <a:rPr lang="ko-KR" altLang="en-US" sz="700" dirty="0"/>
              <a:t>' );</a:t>
            </a:r>
          </a:p>
          <a:p>
            <a:r>
              <a:rPr lang="ko-KR" altLang="en-US" sz="700" dirty="0"/>
              <a:t>		}</a:t>
            </a:r>
          </a:p>
          <a:p>
            <a:r>
              <a:rPr lang="ko-KR" altLang="en-US" sz="700" dirty="0"/>
              <a:t>	}</a:t>
            </a:r>
          </a:p>
          <a:p>
            <a:r>
              <a:rPr lang="ko-KR" altLang="en-US" sz="700" dirty="0"/>
              <a:t>	$</a:t>
            </a:r>
            <a:r>
              <a:rPr lang="ko-KR" altLang="en-US" sz="700" dirty="0" err="1"/>
              <a:t>zsfRTxt</a:t>
            </a:r>
            <a:r>
              <a:rPr lang="ko-KR" altLang="en-US" sz="700" dirty="0"/>
              <a:t> = $</a:t>
            </a:r>
            <a:r>
              <a:rPr lang="ko-KR" altLang="en-US" sz="700" dirty="0" err="1"/>
              <a:t>zsfR</a:t>
            </a:r>
            <a:r>
              <a:rPr lang="ko-KR" altLang="en-US" sz="700" dirty="0"/>
              <a:t> ? '</a:t>
            </a:r>
            <a:r>
              <a:rPr lang="ko-KR" altLang="en-US" sz="700" dirty="0" err="1"/>
              <a:t>Passed</a:t>
            </a:r>
            <a:r>
              <a:rPr lang="ko-KR" altLang="en-US" sz="700" dirty="0"/>
              <a:t>' : '</a:t>
            </a:r>
            <a:r>
              <a:rPr lang="ko-KR" altLang="en-US" sz="700" dirty="0" err="1"/>
              <a:t>Denied</a:t>
            </a:r>
            <a:r>
              <a:rPr lang="ko-KR" altLang="en-US" sz="700" dirty="0"/>
              <a:t>';</a:t>
            </a:r>
          </a:p>
          <a:p>
            <a:endParaRPr lang="ko-KR" altLang="en-US" sz="700" dirty="0"/>
          </a:p>
          <a:p>
            <a:r>
              <a:rPr lang="ko-KR" altLang="en-US" sz="700" dirty="0"/>
              <a:t>(후략)</a:t>
            </a:r>
          </a:p>
        </p:txBody>
      </p:sp>
    </p:spTree>
    <p:extLst>
      <p:ext uri="{BB962C8B-B14F-4D97-AF65-F5344CB8AC3E}">
        <p14:creationId xmlns:p14="http://schemas.microsoft.com/office/powerpoint/2010/main" val="2228525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19ED2D8-10C7-4194-860B-38F0BDC0B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1" y="487090"/>
            <a:ext cx="6741849" cy="58838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0C2CF62-49D2-44F2-9F9C-3B42A91D2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5" y="487091"/>
            <a:ext cx="4180332" cy="27810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8D6D2B6-7735-42D3-8054-558134EBB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5" y="3603669"/>
            <a:ext cx="4180332" cy="27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A79558C-53F1-42AC-AC1F-42E5D4672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5" t="25934" r="34821" b="26116"/>
          <a:stretch/>
        </p:blipFill>
        <p:spPr>
          <a:xfrm>
            <a:off x="693738" y="642938"/>
            <a:ext cx="2784475" cy="2695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F21A35-F9A8-4C9C-BDD7-AD798811CA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4" t="6804" r="20367" b="31006"/>
          <a:stretch/>
        </p:blipFill>
        <p:spPr>
          <a:xfrm>
            <a:off x="693738" y="3413125"/>
            <a:ext cx="2784475" cy="28003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0D1D6A8-CD73-437C-88E8-23DBD378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7605" r="15052" b="8011"/>
          <a:stretch/>
        </p:blipFill>
        <p:spPr>
          <a:xfrm>
            <a:off x="3552825" y="642938"/>
            <a:ext cx="5230813" cy="34036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35C06C4-944A-4C25-97D5-9164D36B87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" t="14968" r="212" b="16329"/>
          <a:stretch/>
        </p:blipFill>
        <p:spPr>
          <a:xfrm>
            <a:off x="3552825" y="4121150"/>
            <a:ext cx="3414713" cy="2092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F2D219-6638-4D92-B709-2B1749D24E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432" b="6588"/>
          <a:stretch/>
        </p:blipFill>
        <p:spPr>
          <a:xfrm>
            <a:off x="7042150" y="4121150"/>
            <a:ext cx="1743075" cy="2092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5A9E0A-9C81-4366-B53E-CAEDF1A0A9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26"/>
          <a:stretch/>
        </p:blipFill>
        <p:spPr>
          <a:xfrm>
            <a:off x="8858250" y="642938"/>
            <a:ext cx="2640013" cy="3300413"/>
          </a:xfrm>
          <a:prstGeom prst="rect">
            <a:avLst/>
          </a:prstGeom>
        </p:spPr>
      </p:pic>
      <p:pic>
        <p:nvPicPr>
          <p:cNvPr id="5" name="그림 4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C5A7D815-82DD-4B6F-9D5C-6D4C70B4C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4017963"/>
            <a:ext cx="2640013" cy="2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A21496-BFA6-40A6-B83A-19B20C782D07}"/>
              </a:ext>
            </a:extLst>
          </p:cNvPr>
          <p:cNvSpPr txBox="1"/>
          <p:nvPr/>
        </p:nvSpPr>
        <p:spPr>
          <a:xfrm>
            <a:off x="1281174" y="237441"/>
            <a:ext cx="962964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/>
              <a:t>웹 페이지 보안 강화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95809-5BED-425B-9B27-7B0EB71A1914}"/>
              </a:ext>
            </a:extLst>
          </p:cNvPr>
          <p:cNvSpPr txBox="1"/>
          <p:nvPr/>
        </p:nvSpPr>
        <p:spPr>
          <a:xfrm>
            <a:off x="1597308" y="1560880"/>
            <a:ext cx="8997379" cy="13234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8000" b="1" dirty="0"/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EBD91-F304-4D6E-86AA-4582AD1B8C96}"/>
              </a:ext>
            </a:extLst>
          </p:cNvPr>
          <p:cNvSpPr txBox="1"/>
          <p:nvPr/>
        </p:nvSpPr>
        <p:spPr>
          <a:xfrm>
            <a:off x="-591131" y="4758511"/>
            <a:ext cx="13374254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500" b="1" dirty="0"/>
              <a:t>인공지능의 발전</a:t>
            </a:r>
          </a:p>
        </p:txBody>
      </p:sp>
      <p:sp>
        <p:nvSpPr>
          <p:cNvPr id="11" name="번개 10">
            <a:extLst>
              <a:ext uri="{FF2B5EF4-FFF2-40B4-BE49-F238E27FC236}">
                <a16:creationId xmlns:a16="http://schemas.microsoft.com/office/drawing/2014/main" id="{8BF1502E-D1C0-4400-897A-5A20EDBBB7C6}"/>
              </a:ext>
            </a:extLst>
          </p:cNvPr>
          <p:cNvSpPr/>
          <p:nvPr/>
        </p:nvSpPr>
        <p:spPr>
          <a:xfrm>
            <a:off x="4779814" y="2884319"/>
            <a:ext cx="2632364" cy="1874192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571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EB74931-E622-4967-9E77-C6E74E568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1" b="-1"/>
          <a:stretch/>
        </p:blipFill>
        <p:spPr>
          <a:xfrm>
            <a:off x="315522" y="557189"/>
            <a:ext cx="5674893" cy="574361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16DEA2B-3A81-42B3-829C-7AC442DDE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50346" b="-1"/>
          <a:stretch/>
        </p:blipFill>
        <p:spPr>
          <a:xfrm>
            <a:off x="6201584" y="557189"/>
            <a:ext cx="5668684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5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2B278-1BC3-49F5-A021-AAEBA15104FE}"/>
              </a:ext>
            </a:extLst>
          </p:cNvPr>
          <p:cNvSpPr txBox="1"/>
          <p:nvPr/>
        </p:nvSpPr>
        <p:spPr>
          <a:xfrm>
            <a:off x="1156129" y="2644170"/>
            <a:ext cx="98797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b="1" dirty="0"/>
              <a:t>감사합니다</a:t>
            </a:r>
            <a:r>
              <a:rPr lang="en-US" altLang="ko-KR" sz="9600" b="1" dirty="0"/>
              <a:t>.</a:t>
            </a:r>
            <a:endParaRPr lang="ko-KR" altLang="en-US" sz="9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24316-1FAC-40EB-AE39-67576160C63E}"/>
              </a:ext>
            </a:extLst>
          </p:cNvPr>
          <p:cNvSpPr txBox="1"/>
          <p:nvPr/>
        </p:nvSpPr>
        <p:spPr>
          <a:xfrm>
            <a:off x="5019963" y="4989577"/>
            <a:ext cx="215207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김성원</a:t>
            </a:r>
          </a:p>
        </p:txBody>
      </p:sp>
    </p:spTree>
    <p:extLst>
      <p:ext uri="{BB962C8B-B14F-4D97-AF65-F5344CB8AC3E}">
        <p14:creationId xmlns:p14="http://schemas.microsoft.com/office/powerpoint/2010/main" val="286198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F791F3-95EB-43B9-8D65-269EFEE00B8F}"/>
              </a:ext>
            </a:extLst>
          </p:cNvPr>
          <p:cNvSpPr txBox="1"/>
          <p:nvPr/>
        </p:nvSpPr>
        <p:spPr>
          <a:xfrm>
            <a:off x="0" y="101455"/>
            <a:ext cx="12192000" cy="6655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5000"/>
              </a:lnSpc>
            </a:pPr>
            <a:r>
              <a:rPr lang="ko-KR" altLang="en-US" sz="2400" dirty="0"/>
              <a:t>역사적으로는 캡차는 </a:t>
            </a:r>
            <a:r>
              <a:rPr lang="en-US" altLang="ko-KR" sz="2400" dirty="0"/>
              <a:t>1996</a:t>
            </a:r>
            <a:r>
              <a:rPr lang="ko-KR" altLang="en-US" sz="2400" dirty="0"/>
              <a:t>년 </a:t>
            </a:r>
            <a:r>
              <a:rPr lang="en-US" altLang="ko-KR" sz="2400" dirty="0"/>
              <a:t>Moni Naor</a:t>
            </a:r>
            <a:r>
              <a:rPr lang="ko-KR" altLang="en-US" sz="2400" dirty="0"/>
              <a:t>에 의해서 이론적으로 처음 제안된 것으로 보인다</a:t>
            </a:r>
            <a:r>
              <a:rPr lang="en-US" altLang="ko-KR" sz="2400" dirty="0"/>
              <a:t>.</a:t>
            </a:r>
          </a:p>
          <a:p>
            <a:pPr algn="ctr">
              <a:lnSpc>
                <a:spcPct val="105000"/>
              </a:lnSpc>
            </a:pPr>
            <a:r>
              <a:rPr lang="ko-KR" altLang="en-US" sz="2400" dirty="0"/>
              <a:t>캡차를 공개적으로 처음 활용한 사례는 </a:t>
            </a:r>
            <a:r>
              <a:rPr lang="en-US" altLang="ko-KR" sz="2400" dirty="0"/>
              <a:t>Alta-Vista</a:t>
            </a:r>
            <a:r>
              <a:rPr lang="ko-KR" altLang="en-US" sz="2400" dirty="0"/>
              <a:t>의 웹 검색 엔진이다</a:t>
            </a:r>
            <a:r>
              <a:rPr lang="en-US" altLang="ko-KR" sz="2400" dirty="0"/>
              <a:t>.</a:t>
            </a:r>
          </a:p>
          <a:p>
            <a:pPr algn="ctr">
              <a:lnSpc>
                <a:spcPct val="105000"/>
              </a:lnSpc>
            </a:pPr>
            <a:r>
              <a:rPr lang="en-US" altLang="ko-KR" sz="2400" dirty="0"/>
              <a:t>Alta-Vista</a:t>
            </a:r>
            <a:r>
              <a:rPr lang="ko-KR" altLang="en-US" sz="2400" dirty="0"/>
              <a:t>는 악의적인 사용자가 그들의 검색 엔진에 </a:t>
            </a:r>
            <a:r>
              <a:rPr lang="en-US" altLang="ko-KR" sz="2400" dirty="0"/>
              <a:t>URL</a:t>
            </a:r>
            <a:r>
              <a:rPr lang="ko-KR" altLang="en-US" sz="2400" dirty="0"/>
              <a:t>을 자동</a:t>
            </a:r>
          </a:p>
          <a:p>
            <a:pPr algn="ctr">
              <a:lnSpc>
                <a:spcPct val="105000"/>
              </a:lnSpc>
            </a:pPr>
            <a:r>
              <a:rPr lang="ko-KR" altLang="en-US" sz="2400" dirty="0"/>
              <a:t>화된 방식으로 반복적으로 제출하여 검색 엔진 상 검색어 순위에 영향을 미치는 문제점을 발견하였고</a:t>
            </a:r>
            <a:r>
              <a:rPr lang="en-US" altLang="ko-KR" sz="2400" dirty="0"/>
              <a:t>, Broder</a:t>
            </a:r>
            <a:r>
              <a:rPr lang="ko-KR" altLang="en-US" sz="2400" dirty="0"/>
              <a:t>는 이 문제를 해결하기 위해서 텍스트 기반의 캡차를 사용하였다</a:t>
            </a:r>
            <a:r>
              <a:rPr lang="en-US" altLang="ko-KR" sz="2400" dirty="0"/>
              <a:t>.</a:t>
            </a:r>
          </a:p>
          <a:p>
            <a:pPr algn="ctr">
              <a:lnSpc>
                <a:spcPct val="105000"/>
              </a:lnSpc>
            </a:pPr>
            <a:r>
              <a:rPr lang="ko-KR" altLang="en-US" sz="2400" dirty="0"/>
              <a:t>이와 유사한 악의적인 서비스 이용은 인터넷 검색 서비스를 제공하는 업체가 공통적으로 겪고 있는 문제이다</a:t>
            </a:r>
            <a:r>
              <a:rPr lang="en-US" altLang="ko-KR" sz="2400" dirty="0"/>
              <a:t>.</a:t>
            </a:r>
          </a:p>
          <a:p>
            <a:pPr algn="ctr">
              <a:lnSpc>
                <a:spcPct val="105000"/>
              </a:lnSpc>
            </a:pPr>
            <a:r>
              <a:rPr lang="ko-KR" altLang="en-US" sz="2400" dirty="0"/>
              <a:t>또한</a:t>
            </a:r>
            <a:r>
              <a:rPr lang="en-US" altLang="ko-KR" sz="2400" dirty="0"/>
              <a:t>, Yahoo</a:t>
            </a:r>
            <a:r>
              <a:rPr lang="ko-KR" altLang="en-US" sz="2400" dirty="0"/>
              <a:t>는 채팅 서비스를 제공하고 있었는데</a:t>
            </a:r>
            <a:r>
              <a:rPr lang="en-US" altLang="ko-KR" sz="2400" dirty="0"/>
              <a:t>, </a:t>
            </a:r>
            <a:r>
              <a:rPr lang="ko-KR" altLang="en-US" sz="2400" dirty="0"/>
              <a:t>봇이 채팅 룸으로 들어와서 사용자들에게 특정 사이트를 광고하는 문제가 발생하였다</a:t>
            </a:r>
            <a:r>
              <a:rPr lang="en-US" altLang="ko-KR" sz="2400" dirty="0"/>
              <a:t>.</a:t>
            </a:r>
          </a:p>
          <a:p>
            <a:pPr algn="ctr">
              <a:lnSpc>
                <a:spcPct val="105000"/>
              </a:lnSpc>
            </a:pPr>
            <a:r>
              <a:rPr lang="ko-KR" altLang="en-US" sz="2400" dirty="0"/>
              <a:t>이 문제를 해결하기 위해서 </a:t>
            </a:r>
            <a:r>
              <a:rPr lang="en-US" altLang="ko-KR" sz="2400" dirty="0"/>
              <a:t>Ahn</a:t>
            </a:r>
            <a:r>
              <a:rPr lang="ko-KR" altLang="en-US" sz="2400" dirty="0"/>
              <a:t>은 캡차를 사용하였고</a:t>
            </a:r>
            <a:r>
              <a:rPr lang="en-US" altLang="ko-KR" sz="2400" dirty="0"/>
              <a:t>, </a:t>
            </a:r>
            <a:r>
              <a:rPr lang="ko-KR" altLang="en-US" sz="2400" dirty="0"/>
              <a:t>캡차의 구체적인 개념과 정형화도 </a:t>
            </a:r>
            <a:r>
              <a:rPr lang="en-US" altLang="ko-KR" sz="2400" dirty="0"/>
              <a:t>Ahn</a:t>
            </a:r>
            <a:r>
              <a:rPr lang="ko-KR" altLang="en-US" sz="2400" dirty="0"/>
              <a:t>에 의해서 정립되었다</a:t>
            </a:r>
            <a:r>
              <a:rPr lang="en-US" altLang="ko-KR" sz="2400" dirty="0"/>
              <a:t>.</a:t>
            </a:r>
          </a:p>
          <a:p>
            <a:pPr algn="ctr">
              <a:lnSpc>
                <a:spcPct val="105000"/>
              </a:lnSpc>
            </a:pPr>
            <a:r>
              <a:rPr lang="ko-KR" altLang="en-US" sz="2400" dirty="0"/>
              <a:t>캡차는 문서 암호화</a:t>
            </a:r>
            <a:r>
              <a:rPr lang="en-US" altLang="ko-KR" sz="2400" dirty="0"/>
              <a:t>, </a:t>
            </a:r>
            <a:r>
              <a:rPr lang="ko-KR" altLang="en-US" sz="2400" dirty="0"/>
              <a:t>보안 통신과 같은 높은 수준의 보안을 요구하는 분야에서 활용되는 것이 아니다</a:t>
            </a:r>
            <a:r>
              <a:rPr lang="en-US" altLang="ko-KR" sz="2400" dirty="0"/>
              <a:t>.</a:t>
            </a:r>
          </a:p>
          <a:p>
            <a:pPr algn="ctr">
              <a:lnSpc>
                <a:spcPct val="105000"/>
              </a:lnSpc>
            </a:pPr>
            <a:r>
              <a:rPr lang="ko-KR" altLang="en-US" sz="2400" dirty="0"/>
              <a:t>캡차는 사람인 사용자와 악의적인 자동화된 공격을 구분하고</a:t>
            </a:r>
            <a:r>
              <a:rPr lang="en-US" altLang="ko-KR" sz="2400" dirty="0"/>
              <a:t>, </a:t>
            </a:r>
            <a:r>
              <a:rPr lang="ko-KR" altLang="en-US" sz="2400" dirty="0"/>
              <a:t>악의적인 방법으로 캡차의 문제를 해결하는데 있어서 높은 비용이 수반될 때</a:t>
            </a:r>
            <a:r>
              <a:rPr lang="en-US" altLang="ko-KR" sz="2400" dirty="0"/>
              <a:t>, </a:t>
            </a:r>
            <a:r>
              <a:rPr lang="ko-KR" altLang="en-US" sz="2400" dirty="0"/>
              <a:t>그 비용 대비 효율이 높은 장점을 활용하고자 하는 것이다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778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1C6C0-49AA-438F-A586-C8FE2714F8F8}"/>
              </a:ext>
            </a:extLst>
          </p:cNvPr>
          <p:cNvSpPr txBox="1"/>
          <p:nvPr/>
        </p:nvSpPr>
        <p:spPr>
          <a:xfrm>
            <a:off x="1907309" y="1385455"/>
            <a:ext cx="837738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/>
              <a:t>광고성 게시물 방지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FD58C-81D1-4366-9F7B-FD47AB629984}"/>
              </a:ext>
            </a:extLst>
          </p:cNvPr>
          <p:cNvSpPr txBox="1"/>
          <p:nvPr/>
        </p:nvSpPr>
        <p:spPr>
          <a:xfrm>
            <a:off x="1196109" y="3431309"/>
            <a:ext cx="979978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/>
              <a:t>개인 홈페이지나 블로그에 비회원으로 댓글을 달기 전 </a:t>
            </a:r>
            <a:r>
              <a:rPr lang="en-US" altLang="ko-KR" sz="2000" dirty="0"/>
              <a:t>CAPTCHA</a:t>
            </a:r>
            <a:r>
              <a:rPr lang="ko-KR" altLang="en-US" sz="2000" dirty="0"/>
              <a:t>를 입력하는 경우를 쉽게 볼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이는 광고성 게시물 또는 댓글을 올리기 위해 만들어진 봇을 막기 위해 사용된다</a:t>
            </a:r>
            <a:r>
              <a:rPr lang="en-US" altLang="ko-KR" sz="2000" dirty="0"/>
              <a:t>. </a:t>
            </a:r>
            <a:r>
              <a:rPr lang="ko-KR" altLang="en-US" sz="2000" dirty="0"/>
              <a:t>광고 댓글을 막기 위해 봇이 자주 사용하는 특정 문자열을 아예 댓글에 입력할 수 없도록 설정하는 방법도 사용되지만 설정된 문자열 사이에 공백이나 특수문자를 넣는 편법까지 막기는 어려우므로 </a:t>
            </a:r>
            <a:r>
              <a:rPr lang="en-US" altLang="ko-KR" sz="2000" dirty="0"/>
              <a:t>CAPTCHA</a:t>
            </a:r>
            <a:r>
              <a:rPr lang="ko-KR" altLang="en-US" sz="2000" dirty="0"/>
              <a:t>가 유용하게 쓰인다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여러 번 연속해서 글과 댓글을 올리는 경우에도 </a:t>
            </a:r>
            <a:r>
              <a:rPr lang="en-US" altLang="ko-KR" sz="2000" dirty="0"/>
              <a:t>CAPTCHA </a:t>
            </a:r>
            <a:r>
              <a:rPr lang="ko-KR" altLang="en-US" sz="2000" dirty="0"/>
              <a:t>테스트를 요구하여 봇의 공격을 차단한다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60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1C6C0-49AA-438F-A586-C8FE2714F8F8}"/>
              </a:ext>
            </a:extLst>
          </p:cNvPr>
          <p:cNvSpPr txBox="1"/>
          <p:nvPr/>
        </p:nvSpPr>
        <p:spPr>
          <a:xfrm>
            <a:off x="1452418" y="1385455"/>
            <a:ext cx="92871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/>
              <a:t>아이디 자동생성 방지</a:t>
            </a:r>
            <a:endParaRPr lang="ko-KR" alt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FD58C-81D1-4366-9F7B-FD47AB629984}"/>
              </a:ext>
            </a:extLst>
          </p:cNvPr>
          <p:cNvSpPr txBox="1"/>
          <p:nvPr/>
        </p:nvSpPr>
        <p:spPr>
          <a:xfrm>
            <a:off x="1196109" y="3585197"/>
            <a:ext cx="979978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/>
              <a:t>야후</a:t>
            </a:r>
            <a:r>
              <a:rPr lang="en-US" altLang="ko-KR" sz="2000" dirty="0"/>
              <a:t>!, G</a:t>
            </a:r>
            <a:r>
              <a:rPr lang="ko-KR" altLang="en-US" sz="2000" dirty="0"/>
              <a:t>메일 등의 사이트에서는 특별한 개인정보를 제공하지 않아도 무료 이메일 계정 서비스를 받을 수 있기 때문에</a:t>
            </a:r>
            <a:r>
              <a:rPr lang="en-US" altLang="ko-KR" sz="2000" dirty="0"/>
              <a:t>, </a:t>
            </a:r>
            <a:r>
              <a:rPr lang="ko-KR" altLang="en-US" sz="2000" dirty="0"/>
              <a:t>임의의 계정으로 스팸 광고를 발송하려는 봇들이 수많은 계정을 생성하기 쉽다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피해를 막고자 회원가입 절차에 </a:t>
            </a:r>
            <a:r>
              <a:rPr lang="en-US" altLang="ko-KR" sz="2000" dirty="0"/>
              <a:t>CAPTCHA</a:t>
            </a:r>
            <a:r>
              <a:rPr lang="ko-KR" altLang="en-US" sz="2000" dirty="0"/>
              <a:t>를 입력하게 함으로써 오직 사람만 계정을 등록할 수 있도록 한다</a:t>
            </a:r>
            <a:r>
              <a:rPr lang="en-US" altLang="ko-KR" sz="2000" dirty="0"/>
              <a:t>. </a:t>
            </a:r>
            <a:r>
              <a:rPr lang="ko-KR" altLang="en-US" sz="2000" dirty="0"/>
              <a:t>카페 기능을 제공하는 포털 사이트의 경우 이미 인증된 회원의 계정이 해킹에 의해 카페에 가입되거나 </a:t>
            </a:r>
            <a:r>
              <a:rPr lang="ko-KR" altLang="en-US" sz="2000" dirty="0" err="1"/>
              <a:t>광고글을</a:t>
            </a:r>
            <a:r>
              <a:rPr lang="ko-KR" altLang="en-US" sz="2000" dirty="0"/>
              <a:t> 쓰는 것을 막기 위해 카페 가입 전 </a:t>
            </a:r>
            <a:r>
              <a:rPr lang="en-US" altLang="ko-KR" sz="2000" dirty="0"/>
              <a:t>CAPTCHA</a:t>
            </a:r>
            <a:r>
              <a:rPr lang="ko-KR" altLang="en-US" sz="2000" dirty="0"/>
              <a:t>를 요구하기도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87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1C6C0-49AA-438F-A586-C8FE2714F8F8}"/>
              </a:ext>
            </a:extLst>
          </p:cNvPr>
          <p:cNvSpPr txBox="1"/>
          <p:nvPr/>
        </p:nvSpPr>
        <p:spPr>
          <a:xfrm>
            <a:off x="1452418" y="1385455"/>
            <a:ext cx="92871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/>
              <a:t>이메일 주소 보호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FD58C-81D1-4366-9F7B-FD47AB629984}"/>
              </a:ext>
            </a:extLst>
          </p:cNvPr>
          <p:cNvSpPr txBox="1"/>
          <p:nvPr/>
        </p:nvSpPr>
        <p:spPr>
          <a:xfrm>
            <a:off x="1196109" y="3892973"/>
            <a:ext cx="979978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/>
              <a:t>스팸 광고의 수신인을 찾기 위해 웹 사이트를 돌아다니며 이메일 주소를 수집하는 봇들을 막기 위해 사용한다</a:t>
            </a:r>
            <a:r>
              <a:rPr lang="en-US" altLang="ko-KR" sz="2000" dirty="0"/>
              <a:t>. </a:t>
            </a:r>
            <a:r>
              <a:rPr lang="ko-KR" altLang="en-US" sz="2000" dirty="0"/>
              <a:t>게시된 이메일 주소를 보이기 전 </a:t>
            </a:r>
            <a:r>
              <a:rPr lang="en-US" altLang="ko-KR" sz="2000" dirty="0"/>
              <a:t>CAPTCHA</a:t>
            </a:r>
            <a:r>
              <a:rPr lang="ko-KR" altLang="en-US" sz="2000" dirty="0"/>
              <a:t>를 제시하여 봇들이 이메일 주소를 보지 못하도록 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이메일 주소 뿐 아니라 전화번호나 사용자의 개인정보처럼 봇들에게 제공하고 싶지 않은 정보들을 보호하는 데에도 이용된다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3317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1891</Words>
  <Application>Microsoft Office PowerPoint</Application>
  <PresentationFormat>와이드스크린</PresentationFormat>
  <Paragraphs>215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김성원</dc:creator>
  <cp:lastModifiedBy>김성원</cp:lastModifiedBy>
  <cp:revision>70</cp:revision>
  <dcterms:created xsi:type="dcterms:W3CDTF">2021-12-30T10:57:29Z</dcterms:created>
  <dcterms:modified xsi:type="dcterms:W3CDTF">2022-01-07T03:21:14Z</dcterms:modified>
</cp:coreProperties>
</file>